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6"/>
  </p:notesMasterIdLst>
  <p:sldIdLst>
    <p:sldId id="256" r:id="rId2"/>
    <p:sldId id="257" r:id="rId3"/>
    <p:sldId id="282" r:id="rId4"/>
    <p:sldId id="258" r:id="rId5"/>
    <p:sldId id="259" r:id="rId6"/>
    <p:sldId id="266" r:id="rId7"/>
    <p:sldId id="271" r:id="rId8"/>
    <p:sldId id="272" r:id="rId9"/>
    <p:sldId id="281" r:id="rId10"/>
    <p:sldId id="278" r:id="rId11"/>
    <p:sldId id="280" r:id="rId12"/>
    <p:sldId id="261" r:id="rId13"/>
    <p:sldId id="273" r:id="rId14"/>
    <p:sldId id="262" r:id="rId15"/>
    <p:sldId id="277" r:id="rId16"/>
    <p:sldId id="274" r:id="rId17"/>
    <p:sldId id="275" r:id="rId18"/>
    <p:sldId id="269" r:id="rId19"/>
    <p:sldId id="270" r:id="rId20"/>
    <p:sldId id="276" r:id="rId21"/>
    <p:sldId id="263" r:id="rId22"/>
    <p:sldId id="264" r:id="rId23"/>
    <p:sldId id="265" r:id="rId24"/>
    <p:sldId id="26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AA2A99B-6F95-46C8-B8F3-185FE82D8D9B}">
          <p14:sldIdLst>
            <p14:sldId id="256"/>
            <p14:sldId id="257"/>
            <p14:sldId id="282"/>
            <p14:sldId id="258"/>
            <p14:sldId id="259"/>
            <p14:sldId id="266"/>
            <p14:sldId id="271"/>
            <p14:sldId id="272"/>
            <p14:sldId id="281"/>
            <p14:sldId id="278"/>
            <p14:sldId id="280"/>
            <p14:sldId id="261"/>
            <p14:sldId id="273"/>
            <p14:sldId id="262"/>
            <p14:sldId id="277"/>
            <p14:sldId id="274"/>
            <p14:sldId id="275"/>
            <p14:sldId id="269"/>
            <p14:sldId id="270"/>
            <p14:sldId id="276"/>
            <p14:sldId id="263"/>
            <p14:sldId id="264"/>
            <p14:sldId id="265"/>
            <p14:sldId id="26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G>
</file>

<file path=ppt/media/image11.png>
</file>

<file path=ppt/media/image12.png>
</file>

<file path=ppt/media/image13.png>
</file>

<file path=ppt/media/image14.png>
</file>

<file path=ppt/media/image3.png>
</file>

<file path=ppt/media/image4.jpg>
</file>

<file path=ppt/media/image5.pn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308190-57E7-4091-886A-6723FCB35C2C}" type="datetimeFigureOut">
              <a:rPr lang="en-IN" smtClean="0"/>
              <a:t>23-11-2021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62A244-02A8-4B7D-BB0D-4381A9C217E8}" type="slidenum">
              <a:rPr lang="en-IN" smtClean="0"/>
              <a:t>‹#›</a:t>
            </a:fld>
            <a:endParaRPr lang="en-IN"/>
          </a:p>
        </p:txBody>
      </p:sp>
    </p:spTree>
    <p:extLst>
      <p:ext uri="{BB962C8B-B14F-4D97-AF65-F5344CB8AC3E}">
        <p14:creationId xmlns:p14="http://schemas.microsoft.com/office/powerpoint/2010/main" val="1479870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F48E9-8CFD-4D17-B2CE-B40D510F81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15ED6F1-5556-4441-8A5A-577FD563C7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83E8878-4A44-4E0B-BD14-2502855E6DBD}"/>
              </a:ext>
            </a:extLst>
          </p:cNvPr>
          <p:cNvSpPr>
            <a:spLocks noGrp="1"/>
          </p:cNvSpPr>
          <p:nvPr>
            <p:ph type="dt" sz="half" idx="10"/>
          </p:nvPr>
        </p:nvSpPr>
        <p:spPr/>
        <p:txBody>
          <a:bodyPr/>
          <a:lstStyle/>
          <a:p>
            <a:fld id="{78D4B7C3-494E-471B-ACEE-24F5FF720F15}" type="datetime1">
              <a:rPr lang="en-IN" smtClean="0"/>
              <a:t>23-11-2021</a:t>
            </a:fld>
            <a:endParaRPr lang="en-IN"/>
          </a:p>
        </p:txBody>
      </p:sp>
      <p:sp>
        <p:nvSpPr>
          <p:cNvPr id="5" name="Footer Placeholder 4">
            <a:extLst>
              <a:ext uri="{FF2B5EF4-FFF2-40B4-BE49-F238E27FC236}">
                <a16:creationId xmlns:a16="http://schemas.microsoft.com/office/drawing/2014/main" id="{3112AA68-D3E7-4B40-9E96-F755102BA15C}"/>
              </a:ext>
            </a:extLst>
          </p:cNvPr>
          <p:cNvSpPr>
            <a:spLocks noGrp="1"/>
          </p:cNvSpPr>
          <p:nvPr>
            <p:ph type="ftr" sz="quarter" idx="11"/>
          </p:nvPr>
        </p:nvSpPr>
        <p:spPr/>
        <p:txBody>
          <a:bodyPr/>
          <a:lstStyle/>
          <a:p>
            <a:r>
              <a:rPr lang="en-US"/>
              <a:t>TEAM NO                                                                                                                                                                                                                                             CMR COLLEGE OF ENGINEERING &amp; TECHNOLOGY</a:t>
            </a:r>
            <a:endParaRPr lang="en-IN"/>
          </a:p>
        </p:txBody>
      </p:sp>
      <p:sp>
        <p:nvSpPr>
          <p:cNvPr id="6" name="Slide Number Placeholder 5">
            <a:extLst>
              <a:ext uri="{FF2B5EF4-FFF2-40B4-BE49-F238E27FC236}">
                <a16:creationId xmlns:a16="http://schemas.microsoft.com/office/drawing/2014/main" id="{FB1407CA-7A1F-42AD-9D07-11CFB8970439}"/>
              </a:ext>
            </a:extLst>
          </p:cNvPr>
          <p:cNvSpPr>
            <a:spLocks noGrp="1"/>
          </p:cNvSpPr>
          <p:nvPr>
            <p:ph type="sldNum" sz="quarter" idx="12"/>
          </p:nvPr>
        </p:nvSpPr>
        <p:spPr/>
        <p:txBody>
          <a:bodyPr/>
          <a:lstStyle/>
          <a:p>
            <a:fld id="{E604BF4D-7C9A-4EDD-B19D-300E7FAB9149}" type="slidenum">
              <a:rPr lang="en-IN" smtClean="0"/>
              <a:t>‹#›</a:t>
            </a:fld>
            <a:endParaRPr lang="en-IN"/>
          </a:p>
        </p:txBody>
      </p:sp>
    </p:spTree>
    <p:extLst>
      <p:ext uri="{BB962C8B-B14F-4D97-AF65-F5344CB8AC3E}">
        <p14:creationId xmlns:p14="http://schemas.microsoft.com/office/powerpoint/2010/main" val="2826143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AFCE8-B875-4D63-8BAB-08D45083417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3C397F9-D6F4-46E9-8996-A499272ED9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9BAA792-7882-4F2B-B0D4-FD959235960D}"/>
              </a:ext>
            </a:extLst>
          </p:cNvPr>
          <p:cNvSpPr>
            <a:spLocks noGrp="1"/>
          </p:cNvSpPr>
          <p:nvPr>
            <p:ph type="dt" sz="half" idx="10"/>
          </p:nvPr>
        </p:nvSpPr>
        <p:spPr/>
        <p:txBody>
          <a:bodyPr/>
          <a:lstStyle/>
          <a:p>
            <a:fld id="{73B88D94-22E0-4A78-9B5F-86BA8B320EEF}" type="datetime1">
              <a:rPr lang="en-IN" smtClean="0"/>
              <a:t>23-11-2021</a:t>
            </a:fld>
            <a:endParaRPr lang="en-IN"/>
          </a:p>
        </p:txBody>
      </p:sp>
      <p:sp>
        <p:nvSpPr>
          <p:cNvPr id="5" name="Footer Placeholder 4">
            <a:extLst>
              <a:ext uri="{FF2B5EF4-FFF2-40B4-BE49-F238E27FC236}">
                <a16:creationId xmlns:a16="http://schemas.microsoft.com/office/drawing/2014/main" id="{1AE5F527-D9FA-4660-A158-27D02F7D4E65}"/>
              </a:ext>
            </a:extLst>
          </p:cNvPr>
          <p:cNvSpPr>
            <a:spLocks noGrp="1"/>
          </p:cNvSpPr>
          <p:nvPr>
            <p:ph type="ftr" sz="quarter" idx="11"/>
          </p:nvPr>
        </p:nvSpPr>
        <p:spPr/>
        <p:txBody>
          <a:bodyPr/>
          <a:lstStyle/>
          <a:p>
            <a:r>
              <a:rPr lang="en-US"/>
              <a:t>TEAM NO                                                                                                                                                                                                                                             CMR COLLEGE OF ENGINEERING &amp; TECHNOLOGY</a:t>
            </a:r>
            <a:endParaRPr lang="en-IN"/>
          </a:p>
        </p:txBody>
      </p:sp>
      <p:sp>
        <p:nvSpPr>
          <p:cNvPr id="6" name="Slide Number Placeholder 5">
            <a:extLst>
              <a:ext uri="{FF2B5EF4-FFF2-40B4-BE49-F238E27FC236}">
                <a16:creationId xmlns:a16="http://schemas.microsoft.com/office/drawing/2014/main" id="{2D6EC8C8-AA10-416F-BA07-005E617635E5}"/>
              </a:ext>
            </a:extLst>
          </p:cNvPr>
          <p:cNvSpPr>
            <a:spLocks noGrp="1"/>
          </p:cNvSpPr>
          <p:nvPr>
            <p:ph type="sldNum" sz="quarter" idx="12"/>
          </p:nvPr>
        </p:nvSpPr>
        <p:spPr/>
        <p:txBody>
          <a:bodyPr/>
          <a:lstStyle/>
          <a:p>
            <a:fld id="{E604BF4D-7C9A-4EDD-B19D-300E7FAB9149}" type="slidenum">
              <a:rPr lang="en-IN" smtClean="0"/>
              <a:t>‹#›</a:t>
            </a:fld>
            <a:endParaRPr lang="en-IN"/>
          </a:p>
        </p:txBody>
      </p:sp>
    </p:spTree>
    <p:extLst>
      <p:ext uri="{BB962C8B-B14F-4D97-AF65-F5344CB8AC3E}">
        <p14:creationId xmlns:p14="http://schemas.microsoft.com/office/powerpoint/2010/main" val="13230860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9B066F-CAE5-4666-BBD1-51069B2DC4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688E746-9618-4A40-9215-F74D9F8EC7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AEE0175-B283-49A0-9D46-868F12962B88}"/>
              </a:ext>
            </a:extLst>
          </p:cNvPr>
          <p:cNvSpPr>
            <a:spLocks noGrp="1"/>
          </p:cNvSpPr>
          <p:nvPr>
            <p:ph type="dt" sz="half" idx="10"/>
          </p:nvPr>
        </p:nvSpPr>
        <p:spPr/>
        <p:txBody>
          <a:bodyPr/>
          <a:lstStyle/>
          <a:p>
            <a:fld id="{AFD7FED9-EA24-446F-AEF0-5B1F4079E55F}" type="datetime1">
              <a:rPr lang="en-IN" smtClean="0"/>
              <a:t>23-11-2021</a:t>
            </a:fld>
            <a:endParaRPr lang="en-IN"/>
          </a:p>
        </p:txBody>
      </p:sp>
      <p:sp>
        <p:nvSpPr>
          <p:cNvPr id="5" name="Footer Placeholder 4">
            <a:extLst>
              <a:ext uri="{FF2B5EF4-FFF2-40B4-BE49-F238E27FC236}">
                <a16:creationId xmlns:a16="http://schemas.microsoft.com/office/drawing/2014/main" id="{DA9EE5E4-2DB1-4993-BF04-9CBA1C9AB225}"/>
              </a:ext>
            </a:extLst>
          </p:cNvPr>
          <p:cNvSpPr>
            <a:spLocks noGrp="1"/>
          </p:cNvSpPr>
          <p:nvPr>
            <p:ph type="ftr" sz="quarter" idx="11"/>
          </p:nvPr>
        </p:nvSpPr>
        <p:spPr/>
        <p:txBody>
          <a:bodyPr/>
          <a:lstStyle/>
          <a:p>
            <a:r>
              <a:rPr lang="en-US"/>
              <a:t>TEAM NO                                                                                                                                                                                                                                             CMR COLLEGE OF ENGINEERING &amp; TECHNOLOGY</a:t>
            </a:r>
            <a:endParaRPr lang="en-IN"/>
          </a:p>
        </p:txBody>
      </p:sp>
      <p:sp>
        <p:nvSpPr>
          <p:cNvPr id="6" name="Slide Number Placeholder 5">
            <a:extLst>
              <a:ext uri="{FF2B5EF4-FFF2-40B4-BE49-F238E27FC236}">
                <a16:creationId xmlns:a16="http://schemas.microsoft.com/office/drawing/2014/main" id="{264A34A8-B7A1-4124-A4B8-BA573BC56725}"/>
              </a:ext>
            </a:extLst>
          </p:cNvPr>
          <p:cNvSpPr>
            <a:spLocks noGrp="1"/>
          </p:cNvSpPr>
          <p:nvPr>
            <p:ph type="sldNum" sz="quarter" idx="12"/>
          </p:nvPr>
        </p:nvSpPr>
        <p:spPr/>
        <p:txBody>
          <a:bodyPr/>
          <a:lstStyle/>
          <a:p>
            <a:fld id="{E604BF4D-7C9A-4EDD-B19D-300E7FAB9149}" type="slidenum">
              <a:rPr lang="en-IN" smtClean="0"/>
              <a:t>‹#›</a:t>
            </a:fld>
            <a:endParaRPr lang="en-IN"/>
          </a:p>
        </p:txBody>
      </p:sp>
    </p:spTree>
    <p:extLst>
      <p:ext uri="{BB962C8B-B14F-4D97-AF65-F5344CB8AC3E}">
        <p14:creationId xmlns:p14="http://schemas.microsoft.com/office/powerpoint/2010/main" val="270822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A75AA-55F0-418E-B689-0938A603C87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02861F2-5AF1-4E0C-9083-890BDBB901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68B4B6D-B0AA-4914-93BB-C0F8C143F421}"/>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74CC71ED-FA78-4DCB-8959-CDE8E84779EA}"/>
              </a:ext>
            </a:extLst>
          </p:cNvPr>
          <p:cNvSpPr>
            <a:spLocks noGrp="1"/>
          </p:cNvSpPr>
          <p:nvPr>
            <p:ph type="ftr" sz="quarter" idx="11"/>
          </p:nvPr>
        </p:nvSpPr>
        <p:spPr/>
        <p:txBody>
          <a:bodyPr/>
          <a:lstStyle/>
          <a:p>
            <a:r>
              <a:rPr lang="en-US"/>
              <a:t>TEAM NO                                                                                                                                                                                                                                             CMR COLLEGE OF ENGINEERING &amp; TECHNOLOGY</a:t>
            </a:r>
            <a:endParaRPr lang="en-IN"/>
          </a:p>
        </p:txBody>
      </p:sp>
      <p:sp>
        <p:nvSpPr>
          <p:cNvPr id="6" name="Slide Number Placeholder 5">
            <a:extLst>
              <a:ext uri="{FF2B5EF4-FFF2-40B4-BE49-F238E27FC236}">
                <a16:creationId xmlns:a16="http://schemas.microsoft.com/office/drawing/2014/main" id="{5EDCD3DE-E16F-4CF3-8D7F-560DE17B36F4}"/>
              </a:ext>
            </a:extLst>
          </p:cNvPr>
          <p:cNvSpPr>
            <a:spLocks noGrp="1"/>
          </p:cNvSpPr>
          <p:nvPr>
            <p:ph type="sldNum" sz="quarter" idx="12"/>
          </p:nvPr>
        </p:nvSpPr>
        <p:spPr/>
        <p:txBody>
          <a:bodyPr/>
          <a:lstStyle/>
          <a:p>
            <a:fld id="{E604BF4D-7C9A-4EDD-B19D-300E7FAB9149}" type="slidenum">
              <a:rPr lang="en-IN" smtClean="0"/>
              <a:t>‹#›</a:t>
            </a:fld>
            <a:endParaRPr lang="en-IN"/>
          </a:p>
        </p:txBody>
      </p:sp>
    </p:spTree>
    <p:extLst>
      <p:ext uri="{BB962C8B-B14F-4D97-AF65-F5344CB8AC3E}">
        <p14:creationId xmlns:p14="http://schemas.microsoft.com/office/powerpoint/2010/main" val="22549876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5B5FC-F0B1-44A8-A387-243D3C70C8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F5E8005-8F63-43EE-9968-02B13483AE6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29E7311-FEA6-4F58-BFA2-F07C19692939}"/>
              </a:ext>
            </a:extLst>
          </p:cNvPr>
          <p:cNvSpPr>
            <a:spLocks noGrp="1"/>
          </p:cNvSpPr>
          <p:nvPr>
            <p:ph type="dt" sz="half" idx="10"/>
          </p:nvPr>
        </p:nvSpPr>
        <p:spPr/>
        <p:txBody>
          <a:bodyPr/>
          <a:lstStyle/>
          <a:p>
            <a:fld id="{A8C36AA0-0B0D-44B0-B888-7B168C5D854F}" type="datetime1">
              <a:rPr lang="en-IN" smtClean="0"/>
              <a:t>23-11-2021</a:t>
            </a:fld>
            <a:endParaRPr lang="en-IN"/>
          </a:p>
        </p:txBody>
      </p:sp>
      <p:sp>
        <p:nvSpPr>
          <p:cNvPr id="5" name="Footer Placeholder 4">
            <a:extLst>
              <a:ext uri="{FF2B5EF4-FFF2-40B4-BE49-F238E27FC236}">
                <a16:creationId xmlns:a16="http://schemas.microsoft.com/office/drawing/2014/main" id="{4C1109EE-5742-4A69-9F8A-CE6C8D53AACD}"/>
              </a:ext>
            </a:extLst>
          </p:cNvPr>
          <p:cNvSpPr>
            <a:spLocks noGrp="1"/>
          </p:cNvSpPr>
          <p:nvPr>
            <p:ph type="ftr" sz="quarter" idx="11"/>
          </p:nvPr>
        </p:nvSpPr>
        <p:spPr/>
        <p:txBody>
          <a:bodyPr/>
          <a:lstStyle/>
          <a:p>
            <a:r>
              <a:rPr lang="en-US"/>
              <a:t>TEAM NO                                                                                                                                                                                                                                             CMR COLLEGE OF ENGINEERING &amp; TECHNOLOGY</a:t>
            </a:r>
            <a:endParaRPr lang="en-IN"/>
          </a:p>
        </p:txBody>
      </p:sp>
      <p:sp>
        <p:nvSpPr>
          <p:cNvPr id="6" name="Slide Number Placeholder 5">
            <a:extLst>
              <a:ext uri="{FF2B5EF4-FFF2-40B4-BE49-F238E27FC236}">
                <a16:creationId xmlns:a16="http://schemas.microsoft.com/office/drawing/2014/main" id="{759188B9-1AAD-41A6-A92F-E0208AB6A1D3}"/>
              </a:ext>
            </a:extLst>
          </p:cNvPr>
          <p:cNvSpPr>
            <a:spLocks noGrp="1"/>
          </p:cNvSpPr>
          <p:nvPr>
            <p:ph type="sldNum" sz="quarter" idx="12"/>
          </p:nvPr>
        </p:nvSpPr>
        <p:spPr/>
        <p:txBody>
          <a:bodyPr/>
          <a:lstStyle/>
          <a:p>
            <a:fld id="{E604BF4D-7C9A-4EDD-B19D-300E7FAB9149}" type="slidenum">
              <a:rPr lang="en-IN" smtClean="0"/>
              <a:t>‹#›</a:t>
            </a:fld>
            <a:endParaRPr lang="en-IN"/>
          </a:p>
        </p:txBody>
      </p:sp>
    </p:spTree>
    <p:extLst>
      <p:ext uri="{BB962C8B-B14F-4D97-AF65-F5344CB8AC3E}">
        <p14:creationId xmlns:p14="http://schemas.microsoft.com/office/powerpoint/2010/main" val="698100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C7589-436C-4597-BC57-E635BBCEB32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B635F83-C979-40EC-A65A-9F5441035A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295A40A-41D2-4AEC-9B07-DFAB861887F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C0A271A-56B9-4139-824D-113640D07C0C}"/>
              </a:ext>
            </a:extLst>
          </p:cNvPr>
          <p:cNvSpPr>
            <a:spLocks noGrp="1"/>
          </p:cNvSpPr>
          <p:nvPr>
            <p:ph type="dt" sz="half" idx="10"/>
          </p:nvPr>
        </p:nvSpPr>
        <p:spPr/>
        <p:txBody>
          <a:bodyPr/>
          <a:lstStyle/>
          <a:p>
            <a:fld id="{7E6BFEFB-684A-4257-8C58-9955B2E7219F}" type="datetime1">
              <a:rPr lang="en-IN" smtClean="0"/>
              <a:t>23-11-2021</a:t>
            </a:fld>
            <a:endParaRPr lang="en-IN"/>
          </a:p>
        </p:txBody>
      </p:sp>
      <p:sp>
        <p:nvSpPr>
          <p:cNvPr id="6" name="Footer Placeholder 5">
            <a:extLst>
              <a:ext uri="{FF2B5EF4-FFF2-40B4-BE49-F238E27FC236}">
                <a16:creationId xmlns:a16="http://schemas.microsoft.com/office/drawing/2014/main" id="{B10523B7-7AEC-4884-BC9D-5AE8BD94119C}"/>
              </a:ext>
            </a:extLst>
          </p:cNvPr>
          <p:cNvSpPr>
            <a:spLocks noGrp="1"/>
          </p:cNvSpPr>
          <p:nvPr>
            <p:ph type="ftr" sz="quarter" idx="11"/>
          </p:nvPr>
        </p:nvSpPr>
        <p:spPr/>
        <p:txBody>
          <a:bodyPr/>
          <a:lstStyle/>
          <a:p>
            <a:r>
              <a:rPr lang="en-US"/>
              <a:t>TEAM NO                                                                                                                                                                                                                                             CMR COLLEGE OF ENGINEERING &amp; TECHNOLOGY</a:t>
            </a:r>
            <a:endParaRPr lang="en-IN"/>
          </a:p>
        </p:txBody>
      </p:sp>
      <p:sp>
        <p:nvSpPr>
          <p:cNvPr id="7" name="Slide Number Placeholder 6">
            <a:extLst>
              <a:ext uri="{FF2B5EF4-FFF2-40B4-BE49-F238E27FC236}">
                <a16:creationId xmlns:a16="http://schemas.microsoft.com/office/drawing/2014/main" id="{8628277D-A6AF-4F97-A673-8F5321CE645E}"/>
              </a:ext>
            </a:extLst>
          </p:cNvPr>
          <p:cNvSpPr>
            <a:spLocks noGrp="1"/>
          </p:cNvSpPr>
          <p:nvPr>
            <p:ph type="sldNum" sz="quarter" idx="12"/>
          </p:nvPr>
        </p:nvSpPr>
        <p:spPr/>
        <p:txBody>
          <a:bodyPr/>
          <a:lstStyle/>
          <a:p>
            <a:fld id="{E604BF4D-7C9A-4EDD-B19D-300E7FAB9149}" type="slidenum">
              <a:rPr lang="en-IN" smtClean="0"/>
              <a:t>‹#›</a:t>
            </a:fld>
            <a:endParaRPr lang="en-IN"/>
          </a:p>
        </p:txBody>
      </p:sp>
    </p:spTree>
    <p:extLst>
      <p:ext uri="{BB962C8B-B14F-4D97-AF65-F5344CB8AC3E}">
        <p14:creationId xmlns:p14="http://schemas.microsoft.com/office/powerpoint/2010/main" val="3507813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9CE30-611A-4DC5-B63A-E17C61B0CF5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FEDDCDE-05C2-4E16-8E2A-35AC5DCC9F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EE9AEC-C623-4A43-925D-55CA8C4397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0D99704-0051-413A-BFDC-30011D26F9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036FD2-4405-4B2F-AD53-8AB3BF58DB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C7CB9C7-B222-4428-B005-3E8878D264D0}"/>
              </a:ext>
            </a:extLst>
          </p:cNvPr>
          <p:cNvSpPr>
            <a:spLocks noGrp="1"/>
          </p:cNvSpPr>
          <p:nvPr>
            <p:ph type="dt" sz="half" idx="10"/>
          </p:nvPr>
        </p:nvSpPr>
        <p:spPr/>
        <p:txBody>
          <a:bodyPr/>
          <a:lstStyle/>
          <a:p>
            <a:fld id="{8200F714-DAA9-44E1-830A-7BD121341965}" type="datetime1">
              <a:rPr lang="en-IN" smtClean="0"/>
              <a:t>23-11-2021</a:t>
            </a:fld>
            <a:endParaRPr lang="en-IN"/>
          </a:p>
        </p:txBody>
      </p:sp>
      <p:sp>
        <p:nvSpPr>
          <p:cNvPr id="8" name="Footer Placeholder 7">
            <a:extLst>
              <a:ext uri="{FF2B5EF4-FFF2-40B4-BE49-F238E27FC236}">
                <a16:creationId xmlns:a16="http://schemas.microsoft.com/office/drawing/2014/main" id="{402A1781-514A-4C93-8FF7-04137FC0F475}"/>
              </a:ext>
            </a:extLst>
          </p:cNvPr>
          <p:cNvSpPr>
            <a:spLocks noGrp="1"/>
          </p:cNvSpPr>
          <p:nvPr>
            <p:ph type="ftr" sz="quarter" idx="11"/>
          </p:nvPr>
        </p:nvSpPr>
        <p:spPr/>
        <p:txBody>
          <a:bodyPr/>
          <a:lstStyle/>
          <a:p>
            <a:r>
              <a:rPr lang="en-US"/>
              <a:t>TEAM NO                                                                                                                                                                                                                                             CMR COLLEGE OF ENGINEERING &amp; TECHNOLOGY</a:t>
            </a:r>
            <a:endParaRPr lang="en-IN"/>
          </a:p>
        </p:txBody>
      </p:sp>
      <p:sp>
        <p:nvSpPr>
          <p:cNvPr id="9" name="Slide Number Placeholder 8">
            <a:extLst>
              <a:ext uri="{FF2B5EF4-FFF2-40B4-BE49-F238E27FC236}">
                <a16:creationId xmlns:a16="http://schemas.microsoft.com/office/drawing/2014/main" id="{50820170-C283-4338-B0F3-865EC0285FEB}"/>
              </a:ext>
            </a:extLst>
          </p:cNvPr>
          <p:cNvSpPr>
            <a:spLocks noGrp="1"/>
          </p:cNvSpPr>
          <p:nvPr>
            <p:ph type="sldNum" sz="quarter" idx="12"/>
          </p:nvPr>
        </p:nvSpPr>
        <p:spPr/>
        <p:txBody>
          <a:bodyPr/>
          <a:lstStyle/>
          <a:p>
            <a:fld id="{E604BF4D-7C9A-4EDD-B19D-300E7FAB9149}" type="slidenum">
              <a:rPr lang="en-IN" smtClean="0"/>
              <a:t>‹#›</a:t>
            </a:fld>
            <a:endParaRPr lang="en-IN"/>
          </a:p>
        </p:txBody>
      </p:sp>
    </p:spTree>
    <p:extLst>
      <p:ext uri="{BB962C8B-B14F-4D97-AF65-F5344CB8AC3E}">
        <p14:creationId xmlns:p14="http://schemas.microsoft.com/office/powerpoint/2010/main" val="3302628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B7F4D-8D90-41E3-8057-8CAF9FE2FE5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6E5A08E-384D-42D1-8CDA-DDDD3608EE87}"/>
              </a:ext>
            </a:extLst>
          </p:cNvPr>
          <p:cNvSpPr>
            <a:spLocks noGrp="1"/>
          </p:cNvSpPr>
          <p:nvPr>
            <p:ph type="dt" sz="half" idx="10"/>
          </p:nvPr>
        </p:nvSpPr>
        <p:spPr/>
        <p:txBody>
          <a:bodyPr/>
          <a:lstStyle/>
          <a:p>
            <a:fld id="{A117BC4B-0D67-47FE-9D44-977C01F48CE4}" type="datetime1">
              <a:rPr lang="en-IN" smtClean="0"/>
              <a:t>23-11-2021</a:t>
            </a:fld>
            <a:endParaRPr lang="en-IN"/>
          </a:p>
        </p:txBody>
      </p:sp>
      <p:sp>
        <p:nvSpPr>
          <p:cNvPr id="4" name="Footer Placeholder 3">
            <a:extLst>
              <a:ext uri="{FF2B5EF4-FFF2-40B4-BE49-F238E27FC236}">
                <a16:creationId xmlns:a16="http://schemas.microsoft.com/office/drawing/2014/main" id="{9560D9BE-B83A-4DA2-B33B-BDDE841690E2}"/>
              </a:ext>
            </a:extLst>
          </p:cNvPr>
          <p:cNvSpPr>
            <a:spLocks noGrp="1"/>
          </p:cNvSpPr>
          <p:nvPr>
            <p:ph type="ftr" sz="quarter" idx="11"/>
          </p:nvPr>
        </p:nvSpPr>
        <p:spPr/>
        <p:txBody>
          <a:bodyPr/>
          <a:lstStyle/>
          <a:p>
            <a:r>
              <a:rPr lang="en-US"/>
              <a:t>TEAM NO                                                                                                                                                                                                                                             CMR COLLEGE OF ENGINEERING &amp; TECHNOLOGY</a:t>
            </a:r>
            <a:endParaRPr lang="en-IN"/>
          </a:p>
        </p:txBody>
      </p:sp>
      <p:sp>
        <p:nvSpPr>
          <p:cNvPr id="5" name="Slide Number Placeholder 4">
            <a:extLst>
              <a:ext uri="{FF2B5EF4-FFF2-40B4-BE49-F238E27FC236}">
                <a16:creationId xmlns:a16="http://schemas.microsoft.com/office/drawing/2014/main" id="{8DC4BB5F-344D-47C5-834D-282ACC7D351B}"/>
              </a:ext>
            </a:extLst>
          </p:cNvPr>
          <p:cNvSpPr>
            <a:spLocks noGrp="1"/>
          </p:cNvSpPr>
          <p:nvPr>
            <p:ph type="sldNum" sz="quarter" idx="12"/>
          </p:nvPr>
        </p:nvSpPr>
        <p:spPr/>
        <p:txBody>
          <a:bodyPr/>
          <a:lstStyle/>
          <a:p>
            <a:fld id="{E604BF4D-7C9A-4EDD-B19D-300E7FAB9149}" type="slidenum">
              <a:rPr lang="en-IN" smtClean="0"/>
              <a:t>‹#›</a:t>
            </a:fld>
            <a:endParaRPr lang="en-IN"/>
          </a:p>
        </p:txBody>
      </p:sp>
    </p:spTree>
    <p:extLst>
      <p:ext uri="{BB962C8B-B14F-4D97-AF65-F5344CB8AC3E}">
        <p14:creationId xmlns:p14="http://schemas.microsoft.com/office/powerpoint/2010/main" val="2906229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6CC4C9-689E-4B7A-B964-6FF6CF4342A0}"/>
              </a:ext>
            </a:extLst>
          </p:cNvPr>
          <p:cNvSpPr>
            <a:spLocks noGrp="1"/>
          </p:cNvSpPr>
          <p:nvPr>
            <p:ph type="dt" sz="half" idx="10"/>
          </p:nvPr>
        </p:nvSpPr>
        <p:spPr/>
        <p:txBody>
          <a:bodyPr/>
          <a:lstStyle/>
          <a:p>
            <a:fld id="{A3CE96F1-DD29-4443-996D-6EBF97350B96}" type="datetime1">
              <a:rPr lang="en-IN" smtClean="0"/>
              <a:t>23-11-2021</a:t>
            </a:fld>
            <a:endParaRPr lang="en-IN"/>
          </a:p>
        </p:txBody>
      </p:sp>
      <p:sp>
        <p:nvSpPr>
          <p:cNvPr id="3" name="Footer Placeholder 2">
            <a:extLst>
              <a:ext uri="{FF2B5EF4-FFF2-40B4-BE49-F238E27FC236}">
                <a16:creationId xmlns:a16="http://schemas.microsoft.com/office/drawing/2014/main" id="{264669D9-2FAA-49C0-BBAC-2AE971214E5E}"/>
              </a:ext>
            </a:extLst>
          </p:cNvPr>
          <p:cNvSpPr>
            <a:spLocks noGrp="1"/>
          </p:cNvSpPr>
          <p:nvPr>
            <p:ph type="ftr" sz="quarter" idx="11"/>
          </p:nvPr>
        </p:nvSpPr>
        <p:spPr/>
        <p:txBody>
          <a:bodyPr/>
          <a:lstStyle/>
          <a:p>
            <a:r>
              <a:rPr lang="en-US"/>
              <a:t>TEAM NO                                                                                                                                                                                                                                             CMR COLLEGE OF ENGINEERING &amp; TECHNOLOGY</a:t>
            </a:r>
            <a:endParaRPr lang="en-IN"/>
          </a:p>
        </p:txBody>
      </p:sp>
      <p:sp>
        <p:nvSpPr>
          <p:cNvPr id="4" name="Slide Number Placeholder 3">
            <a:extLst>
              <a:ext uri="{FF2B5EF4-FFF2-40B4-BE49-F238E27FC236}">
                <a16:creationId xmlns:a16="http://schemas.microsoft.com/office/drawing/2014/main" id="{449D25AF-F0F2-44BF-B91A-84E6DCE82ADB}"/>
              </a:ext>
            </a:extLst>
          </p:cNvPr>
          <p:cNvSpPr>
            <a:spLocks noGrp="1"/>
          </p:cNvSpPr>
          <p:nvPr>
            <p:ph type="sldNum" sz="quarter" idx="12"/>
          </p:nvPr>
        </p:nvSpPr>
        <p:spPr/>
        <p:txBody>
          <a:bodyPr/>
          <a:lstStyle/>
          <a:p>
            <a:fld id="{E604BF4D-7C9A-4EDD-B19D-300E7FAB9149}" type="slidenum">
              <a:rPr lang="en-IN" smtClean="0"/>
              <a:t>‹#›</a:t>
            </a:fld>
            <a:endParaRPr lang="en-IN"/>
          </a:p>
        </p:txBody>
      </p:sp>
    </p:spTree>
    <p:extLst>
      <p:ext uri="{BB962C8B-B14F-4D97-AF65-F5344CB8AC3E}">
        <p14:creationId xmlns:p14="http://schemas.microsoft.com/office/powerpoint/2010/main" val="285741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855DB-46AB-4E65-92AD-02020762C4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A5BB1B9-4839-4A3E-A900-AC01743AAD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7D8806A-FC38-4F4D-8C0C-A35D3ED95C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1A80C7-DF3C-4A5B-BE8D-1D5D99143C6E}"/>
              </a:ext>
            </a:extLst>
          </p:cNvPr>
          <p:cNvSpPr>
            <a:spLocks noGrp="1"/>
          </p:cNvSpPr>
          <p:nvPr>
            <p:ph type="dt" sz="half" idx="10"/>
          </p:nvPr>
        </p:nvSpPr>
        <p:spPr/>
        <p:txBody>
          <a:bodyPr/>
          <a:lstStyle/>
          <a:p>
            <a:fld id="{55CB5885-C152-4713-9018-637A8397AE12}" type="datetime1">
              <a:rPr lang="en-IN" smtClean="0"/>
              <a:t>23-11-2021</a:t>
            </a:fld>
            <a:endParaRPr lang="en-IN"/>
          </a:p>
        </p:txBody>
      </p:sp>
      <p:sp>
        <p:nvSpPr>
          <p:cNvPr id="6" name="Footer Placeholder 5">
            <a:extLst>
              <a:ext uri="{FF2B5EF4-FFF2-40B4-BE49-F238E27FC236}">
                <a16:creationId xmlns:a16="http://schemas.microsoft.com/office/drawing/2014/main" id="{5C357B49-9972-4455-9BC4-3C441E82F943}"/>
              </a:ext>
            </a:extLst>
          </p:cNvPr>
          <p:cNvSpPr>
            <a:spLocks noGrp="1"/>
          </p:cNvSpPr>
          <p:nvPr>
            <p:ph type="ftr" sz="quarter" idx="11"/>
          </p:nvPr>
        </p:nvSpPr>
        <p:spPr/>
        <p:txBody>
          <a:bodyPr/>
          <a:lstStyle/>
          <a:p>
            <a:r>
              <a:rPr lang="en-US"/>
              <a:t>TEAM NO                                                                                                                                                                                                                                             CMR COLLEGE OF ENGINEERING &amp; TECHNOLOGY</a:t>
            </a:r>
            <a:endParaRPr lang="en-IN"/>
          </a:p>
        </p:txBody>
      </p:sp>
      <p:sp>
        <p:nvSpPr>
          <p:cNvPr id="7" name="Slide Number Placeholder 6">
            <a:extLst>
              <a:ext uri="{FF2B5EF4-FFF2-40B4-BE49-F238E27FC236}">
                <a16:creationId xmlns:a16="http://schemas.microsoft.com/office/drawing/2014/main" id="{47FEB2EA-D8F3-43CA-A48C-D798D9C73CBF}"/>
              </a:ext>
            </a:extLst>
          </p:cNvPr>
          <p:cNvSpPr>
            <a:spLocks noGrp="1"/>
          </p:cNvSpPr>
          <p:nvPr>
            <p:ph type="sldNum" sz="quarter" idx="12"/>
          </p:nvPr>
        </p:nvSpPr>
        <p:spPr/>
        <p:txBody>
          <a:bodyPr/>
          <a:lstStyle/>
          <a:p>
            <a:fld id="{E604BF4D-7C9A-4EDD-B19D-300E7FAB9149}" type="slidenum">
              <a:rPr lang="en-IN" smtClean="0"/>
              <a:t>‹#›</a:t>
            </a:fld>
            <a:endParaRPr lang="en-IN"/>
          </a:p>
        </p:txBody>
      </p:sp>
    </p:spTree>
    <p:extLst>
      <p:ext uri="{BB962C8B-B14F-4D97-AF65-F5344CB8AC3E}">
        <p14:creationId xmlns:p14="http://schemas.microsoft.com/office/powerpoint/2010/main" val="1737659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43E31-68E4-47C6-9F1A-4BD630ACC1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9C090B2-B5AF-42E8-8CE0-0CFB060EE1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05BFAF3-9402-4A74-9C89-97B7C84542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91C10B-EEA7-4A96-8CAF-3762EB7AC0F9}"/>
              </a:ext>
            </a:extLst>
          </p:cNvPr>
          <p:cNvSpPr>
            <a:spLocks noGrp="1"/>
          </p:cNvSpPr>
          <p:nvPr>
            <p:ph type="dt" sz="half" idx="10"/>
          </p:nvPr>
        </p:nvSpPr>
        <p:spPr/>
        <p:txBody>
          <a:bodyPr/>
          <a:lstStyle/>
          <a:p>
            <a:fld id="{53D3A33B-ED5B-48BB-9BD2-FEEE0ED583C8}" type="datetime1">
              <a:rPr lang="en-IN" smtClean="0"/>
              <a:t>23-11-2021</a:t>
            </a:fld>
            <a:endParaRPr lang="en-IN"/>
          </a:p>
        </p:txBody>
      </p:sp>
      <p:sp>
        <p:nvSpPr>
          <p:cNvPr id="6" name="Footer Placeholder 5">
            <a:extLst>
              <a:ext uri="{FF2B5EF4-FFF2-40B4-BE49-F238E27FC236}">
                <a16:creationId xmlns:a16="http://schemas.microsoft.com/office/drawing/2014/main" id="{55629FA1-1D02-4280-A0FB-1928A4BB6516}"/>
              </a:ext>
            </a:extLst>
          </p:cNvPr>
          <p:cNvSpPr>
            <a:spLocks noGrp="1"/>
          </p:cNvSpPr>
          <p:nvPr>
            <p:ph type="ftr" sz="quarter" idx="11"/>
          </p:nvPr>
        </p:nvSpPr>
        <p:spPr/>
        <p:txBody>
          <a:bodyPr/>
          <a:lstStyle/>
          <a:p>
            <a:r>
              <a:rPr lang="en-US"/>
              <a:t>TEAM NO                                                                                                                                                                                                                                             CMR COLLEGE OF ENGINEERING &amp; TECHNOLOGY</a:t>
            </a:r>
            <a:endParaRPr lang="en-IN"/>
          </a:p>
        </p:txBody>
      </p:sp>
      <p:sp>
        <p:nvSpPr>
          <p:cNvPr id="7" name="Slide Number Placeholder 6">
            <a:extLst>
              <a:ext uri="{FF2B5EF4-FFF2-40B4-BE49-F238E27FC236}">
                <a16:creationId xmlns:a16="http://schemas.microsoft.com/office/drawing/2014/main" id="{C05310F8-2B1B-4E3E-A200-E2151BD36878}"/>
              </a:ext>
            </a:extLst>
          </p:cNvPr>
          <p:cNvSpPr>
            <a:spLocks noGrp="1"/>
          </p:cNvSpPr>
          <p:nvPr>
            <p:ph type="sldNum" sz="quarter" idx="12"/>
          </p:nvPr>
        </p:nvSpPr>
        <p:spPr/>
        <p:txBody>
          <a:bodyPr/>
          <a:lstStyle/>
          <a:p>
            <a:fld id="{E604BF4D-7C9A-4EDD-B19D-300E7FAB9149}" type="slidenum">
              <a:rPr lang="en-IN" smtClean="0"/>
              <a:t>‹#›</a:t>
            </a:fld>
            <a:endParaRPr lang="en-IN"/>
          </a:p>
        </p:txBody>
      </p:sp>
    </p:spTree>
    <p:extLst>
      <p:ext uri="{BB962C8B-B14F-4D97-AF65-F5344CB8AC3E}">
        <p14:creationId xmlns:p14="http://schemas.microsoft.com/office/powerpoint/2010/main" val="37815361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020960-3D86-4D9B-AD7B-12FE04B564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E2C0506-9CF9-4FE4-A4E8-78AC3B557E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72AA7E9-10F0-4CD9-BBBB-E9523B092B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FC3AB0-5DDC-4797-867C-D3DFD888844A}" type="datetime1">
              <a:rPr lang="en-IN" smtClean="0"/>
              <a:t>23-11-2021</a:t>
            </a:fld>
            <a:endParaRPr lang="en-IN"/>
          </a:p>
        </p:txBody>
      </p:sp>
      <p:sp>
        <p:nvSpPr>
          <p:cNvPr id="5" name="Footer Placeholder 4">
            <a:extLst>
              <a:ext uri="{FF2B5EF4-FFF2-40B4-BE49-F238E27FC236}">
                <a16:creationId xmlns:a16="http://schemas.microsoft.com/office/drawing/2014/main" id="{CBD07168-209D-47D0-8D4F-14233B7220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TEAM NO                                                                                                                                                                                                                                             CMR COLLEGE OF ENGINEERING &amp; TECHNOLOGY</a:t>
            </a:r>
            <a:endParaRPr lang="en-IN"/>
          </a:p>
        </p:txBody>
      </p:sp>
      <p:sp>
        <p:nvSpPr>
          <p:cNvPr id="6" name="Slide Number Placeholder 5">
            <a:extLst>
              <a:ext uri="{FF2B5EF4-FFF2-40B4-BE49-F238E27FC236}">
                <a16:creationId xmlns:a16="http://schemas.microsoft.com/office/drawing/2014/main" id="{9A664D41-8342-41D2-974E-9F778C7506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04BF4D-7C9A-4EDD-B19D-300E7FAB9149}" type="slidenum">
              <a:rPr lang="en-IN" smtClean="0"/>
              <a:t>‹#›</a:t>
            </a:fld>
            <a:endParaRPr lang="en-IN"/>
          </a:p>
        </p:txBody>
      </p:sp>
    </p:spTree>
    <p:extLst>
      <p:ext uri="{BB962C8B-B14F-4D97-AF65-F5344CB8AC3E}">
        <p14:creationId xmlns:p14="http://schemas.microsoft.com/office/powerpoint/2010/main" val="5734208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archive.fabacademy.org/archives/2017/fablabtrivandrum/students/293/week9.html" TargetMode="External"/><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hyperlink" Target="http://www.beautyblogofakind.com/2013/09/new-from-origins-no-puffery-smarty.html" TargetMode="External"/><Relationship Id="rId5" Type="http://schemas.openxmlformats.org/officeDocument/2006/relationships/image" Target="../media/image10.JPG"/><Relationship Id="rId4" Type="http://schemas.openxmlformats.org/officeDocument/2006/relationships/image" Target="../media/image9.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https://www.tinkercad.com/things/9jxihJYIf2H-ee-lab/editel?sharecode=o70dY4kcI54FgaDSGNl-vqSNsg8Belpk17SCcnSQsf8" TargetMode="Externa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hyperlink" Target="https://www.tinkercad.com/things/9jxihJYIf2H-ee-lab/editel?sharecode=o70dY4kcI54FgaDSGNl-vqSNsg8Belpk17SCcnSQsf8"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7216B1-5A5B-49D7-9EBA-1A851A829E81}"/>
              </a:ext>
            </a:extLst>
          </p:cNvPr>
          <p:cNvPicPr/>
          <p:nvPr/>
        </p:nvPicPr>
        <p:blipFill>
          <a:blip r:embed="rId2" cstate="print"/>
          <a:srcRect/>
          <a:stretch>
            <a:fillRect/>
          </a:stretch>
        </p:blipFill>
        <p:spPr bwMode="auto">
          <a:xfrm>
            <a:off x="5441983" y="4595055"/>
            <a:ext cx="1486718" cy="1567309"/>
          </a:xfrm>
          <a:prstGeom prst="rect">
            <a:avLst/>
          </a:prstGeom>
          <a:noFill/>
          <a:ln w="9525">
            <a:noFill/>
            <a:miter lim="800000"/>
            <a:headEnd/>
            <a:tailEnd/>
          </a:ln>
        </p:spPr>
      </p:pic>
      <p:sp>
        <p:nvSpPr>
          <p:cNvPr id="2" name="Title 1">
            <a:extLst>
              <a:ext uri="{FF2B5EF4-FFF2-40B4-BE49-F238E27FC236}">
                <a16:creationId xmlns:a16="http://schemas.microsoft.com/office/drawing/2014/main" id="{8B4D0365-340C-4577-8C7F-7F91FD26F593}"/>
              </a:ext>
            </a:extLst>
          </p:cNvPr>
          <p:cNvSpPr>
            <a:spLocks noGrp="1"/>
          </p:cNvSpPr>
          <p:nvPr>
            <p:ph type="ctrTitle"/>
          </p:nvPr>
        </p:nvSpPr>
        <p:spPr>
          <a:xfrm>
            <a:off x="0" y="0"/>
            <a:ext cx="12192000" cy="1655762"/>
          </a:xfrm>
        </p:spPr>
        <p:txBody>
          <a:bodyPr anchor="ctr">
            <a:normAutofit/>
          </a:bodyPr>
          <a:lstStyle/>
          <a:p>
            <a:r>
              <a:rPr lang="en-IN" sz="4000" b="1" dirty="0">
                <a:latin typeface="Times New Roman" panose="02020603050405020304" pitchFamily="18" charset="0"/>
                <a:cs typeface="Times New Roman" panose="02020603050405020304" pitchFamily="18" charset="0"/>
              </a:rPr>
              <a:t>ONLINE BLOOD BANK MANAGEMENT SYSTEM</a:t>
            </a:r>
          </a:p>
        </p:txBody>
      </p:sp>
      <p:sp>
        <p:nvSpPr>
          <p:cNvPr id="3" name="Subtitle 2">
            <a:extLst>
              <a:ext uri="{FF2B5EF4-FFF2-40B4-BE49-F238E27FC236}">
                <a16:creationId xmlns:a16="http://schemas.microsoft.com/office/drawing/2014/main" id="{6A162227-7057-4AD5-A963-5EF79211B618}"/>
              </a:ext>
            </a:extLst>
          </p:cNvPr>
          <p:cNvSpPr>
            <a:spLocks noGrp="1"/>
          </p:cNvSpPr>
          <p:nvPr>
            <p:ph type="subTitle" idx="1"/>
          </p:nvPr>
        </p:nvSpPr>
        <p:spPr>
          <a:xfrm>
            <a:off x="2896449" y="1870241"/>
            <a:ext cx="6300247" cy="1740225"/>
          </a:xfrm>
        </p:spPr>
        <p:txBody>
          <a:bodyPr>
            <a:normAutofit fontScale="25000" lnSpcReduction="20000"/>
          </a:bodyPr>
          <a:lstStyle/>
          <a:p>
            <a:r>
              <a:rPr lang="en-IN" dirty="0"/>
              <a:t>				</a:t>
            </a:r>
          </a:p>
          <a:p>
            <a:r>
              <a:rPr lang="en-IN" sz="11200" b="1" dirty="0"/>
              <a:t>MINI PROJECT - 1</a:t>
            </a:r>
            <a:endParaRPr lang="en-IN" sz="32000" b="1" dirty="0"/>
          </a:p>
          <a:p>
            <a:r>
              <a:rPr lang="en-IN" sz="11200" dirty="0"/>
              <a:t>Under the supervision of:</a:t>
            </a:r>
          </a:p>
          <a:p>
            <a:r>
              <a:rPr lang="en-IN" sz="11200" dirty="0" err="1"/>
              <a:t>Dr.</a:t>
            </a:r>
            <a:r>
              <a:rPr lang="en-IN" sz="11200" dirty="0"/>
              <a:t> P. Chandrashekar Reddy</a:t>
            </a:r>
          </a:p>
          <a:p>
            <a:r>
              <a:rPr lang="en-IN" sz="8000" dirty="0"/>
              <a:t>		</a:t>
            </a:r>
            <a:r>
              <a:rPr lang="en-IN" dirty="0"/>
              <a:t>      </a:t>
            </a:r>
          </a:p>
          <a:p>
            <a:r>
              <a:rPr lang="en-IN" dirty="0"/>
              <a:t>						                          					</a:t>
            </a:r>
          </a:p>
        </p:txBody>
      </p:sp>
      <p:sp>
        <p:nvSpPr>
          <p:cNvPr id="4" name="Footer Placeholder 3">
            <a:extLst>
              <a:ext uri="{FF2B5EF4-FFF2-40B4-BE49-F238E27FC236}">
                <a16:creationId xmlns:a16="http://schemas.microsoft.com/office/drawing/2014/main" id="{411BBDBB-5551-4F74-93EB-39C392D8DB5A}"/>
              </a:ext>
            </a:extLst>
          </p:cNvPr>
          <p:cNvSpPr>
            <a:spLocks noGrp="1"/>
          </p:cNvSpPr>
          <p:nvPr>
            <p:ph type="ftr" sz="quarter" idx="11"/>
          </p:nvPr>
        </p:nvSpPr>
        <p:spPr>
          <a:xfrm>
            <a:off x="0" y="5997145"/>
            <a:ext cx="12093146" cy="724329"/>
          </a:xfrm>
        </p:spPr>
        <p:txBody>
          <a:bodyPr/>
          <a:lstStyle/>
          <a:p>
            <a:r>
              <a:rPr lang="en-US" b="1" dirty="0">
                <a:solidFill>
                  <a:schemeClr val="accent1"/>
                </a:solidFill>
              </a:rPr>
              <a:t>CMR COLLEGE OF ENGINEERING &amp; TECHNOLOGY</a:t>
            </a:r>
            <a:endParaRPr lang="en-IN" b="1" dirty="0">
              <a:solidFill>
                <a:schemeClr val="accent1"/>
              </a:solidFill>
            </a:endParaRPr>
          </a:p>
        </p:txBody>
      </p:sp>
      <p:sp>
        <p:nvSpPr>
          <p:cNvPr id="5" name="Date Placeholder 4">
            <a:extLst>
              <a:ext uri="{FF2B5EF4-FFF2-40B4-BE49-F238E27FC236}">
                <a16:creationId xmlns:a16="http://schemas.microsoft.com/office/drawing/2014/main" id="{AB675077-4FBA-4716-B178-CA5A746BC546}"/>
              </a:ext>
            </a:extLst>
          </p:cNvPr>
          <p:cNvSpPr>
            <a:spLocks noGrp="1"/>
          </p:cNvSpPr>
          <p:nvPr>
            <p:ph type="dt" sz="half" idx="10"/>
          </p:nvPr>
        </p:nvSpPr>
        <p:spPr>
          <a:xfrm>
            <a:off x="735291" y="6356349"/>
            <a:ext cx="1875934" cy="365125"/>
          </a:xfrm>
        </p:spPr>
        <p:txBody>
          <a:bodyPr/>
          <a:lstStyle/>
          <a:p>
            <a:r>
              <a:rPr lang="en-IN" dirty="0">
                <a:solidFill>
                  <a:srgbClr val="00B0F0"/>
                </a:solidFill>
              </a:rPr>
              <a:t>BATCH NO 66</a:t>
            </a:r>
          </a:p>
          <a:p>
            <a:r>
              <a:rPr lang="en-IN" dirty="0">
                <a:solidFill>
                  <a:srgbClr val="00B0F0"/>
                </a:solidFill>
              </a:rPr>
              <a:t>Date : </a:t>
            </a:r>
            <a:fld id="{7B71C97A-31BC-4686-8431-66364C86F2E7}" type="datetime1">
              <a:rPr lang="en-IN" smtClean="0">
                <a:solidFill>
                  <a:srgbClr val="00B0F0"/>
                </a:solidFill>
              </a:rPr>
              <a:t>23-11-2021</a:t>
            </a:fld>
            <a:endParaRPr lang="en-IN" dirty="0">
              <a:solidFill>
                <a:srgbClr val="00B0F0"/>
              </a:solidFill>
            </a:endParaRPr>
          </a:p>
        </p:txBody>
      </p:sp>
      <p:sp>
        <p:nvSpPr>
          <p:cNvPr id="6" name="Slide Number Placeholder 5">
            <a:extLst>
              <a:ext uri="{FF2B5EF4-FFF2-40B4-BE49-F238E27FC236}">
                <a16:creationId xmlns:a16="http://schemas.microsoft.com/office/drawing/2014/main" id="{F81539FF-5BD7-4207-8FC1-2EB4CE51F9F3}"/>
              </a:ext>
            </a:extLst>
          </p:cNvPr>
          <p:cNvSpPr>
            <a:spLocks noGrp="1"/>
          </p:cNvSpPr>
          <p:nvPr>
            <p:ph type="sldNum" sz="quarter" idx="12"/>
          </p:nvPr>
        </p:nvSpPr>
        <p:spPr/>
        <p:txBody>
          <a:bodyPr/>
          <a:lstStyle/>
          <a:p>
            <a:fld id="{E604BF4D-7C9A-4EDD-B19D-300E7FAB9149}" type="slidenum">
              <a:rPr lang="en-IN" smtClean="0"/>
              <a:t>1</a:t>
            </a:fld>
            <a:endParaRPr lang="en-IN"/>
          </a:p>
        </p:txBody>
      </p:sp>
      <p:sp>
        <p:nvSpPr>
          <p:cNvPr id="10" name="TextBox 9">
            <a:extLst>
              <a:ext uri="{FF2B5EF4-FFF2-40B4-BE49-F238E27FC236}">
                <a16:creationId xmlns:a16="http://schemas.microsoft.com/office/drawing/2014/main" id="{2868DB7C-0908-4E58-BFF2-66A14455C75B}"/>
              </a:ext>
            </a:extLst>
          </p:cNvPr>
          <p:cNvSpPr txBox="1"/>
          <p:nvPr/>
        </p:nvSpPr>
        <p:spPr>
          <a:xfrm>
            <a:off x="8388411" y="3921162"/>
            <a:ext cx="3591613" cy="2585323"/>
          </a:xfrm>
          <a:prstGeom prst="rect">
            <a:avLst/>
          </a:prstGeom>
          <a:noFill/>
        </p:spPr>
        <p:txBody>
          <a:bodyPr wrap="square" rtlCol="0">
            <a:spAutoFit/>
          </a:bodyPr>
          <a:lstStyle/>
          <a:p>
            <a:r>
              <a:rPr lang="en-IN" b="1" dirty="0">
                <a:solidFill>
                  <a:srgbClr val="FF0000"/>
                </a:solidFill>
              </a:rPr>
              <a:t>BATCH NO 66</a:t>
            </a:r>
          </a:p>
          <a:p>
            <a:endParaRPr lang="en-IN" b="1" dirty="0"/>
          </a:p>
          <a:p>
            <a:r>
              <a:rPr lang="en-IN" b="1" dirty="0"/>
              <a:t>NAME		ROLL NO.</a:t>
            </a:r>
          </a:p>
          <a:p>
            <a:endParaRPr lang="en-IN" b="1" dirty="0"/>
          </a:p>
          <a:p>
            <a:r>
              <a:rPr lang="en-IN" b="1" dirty="0"/>
              <a:t>V.BHUVANA SRI	[19H51AO5J2]</a:t>
            </a:r>
          </a:p>
          <a:p>
            <a:r>
              <a:rPr lang="en-IN" b="1" dirty="0"/>
              <a:t>J.NIKHIL		[19H51A05K6]</a:t>
            </a:r>
          </a:p>
          <a:p>
            <a:r>
              <a:rPr lang="en-IN" b="1" dirty="0"/>
              <a:t>N.BHOOMIKA	[19H51A1220]</a:t>
            </a:r>
          </a:p>
          <a:p>
            <a:r>
              <a:rPr lang="en-IN" b="1" dirty="0"/>
              <a:t>P.SHRAVANI	[19H51A1221]</a:t>
            </a:r>
          </a:p>
          <a:p>
            <a:endParaRPr lang="en-IN" dirty="0"/>
          </a:p>
        </p:txBody>
      </p:sp>
    </p:spTree>
    <p:extLst>
      <p:ext uri="{BB962C8B-B14F-4D97-AF65-F5344CB8AC3E}">
        <p14:creationId xmlns:p14="http://schemas.microsoft.com/office/powerpoint/2010/main" val="31515299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815D1E0-796C-4A09-A1BF-34D784222360}"/>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326B2C7D-578A-4B3D-8884-70C94F839C4E}"/>
              </a:ext>
            </a:extLst>
          </p:cNvPr>
          <p:cNvSpPr>
            <a:spLocks noGrp="1"/>
          </p:cNvSpPr>
          <p:nvPr>
            <p:ph type="ftr" sz="quarter" idx="11"/>
          </p:nvPr>
        </p:nvSpPr>
        <p:spPr/>
        <p:txBody>
          <a:bodyPr/>
          <a:lstStyle/>
          <a:p>
            <a:r>
              <a:rPr lang="en-US" dirty="0"/>
              <a:t>TEAM NO 14                                                                                                                                                                                                                                             CMR COLLEGE OF ENGINEERING &amp; TECHNOLOGY</a:t>
            </a:r>
            <a:endParaRPr lang="en-IN" dirty="0"/>
          </a:p>
        </p:txBody>
      </p:sp>
      <p:sp>
        <p:nvSpPr>
          <p:cNvPr id="6" name="Slide Number Placeholder 5">
            <a:extLst>
              <a:ext uri="{FF2B5EF4-FFF2-40B4-BE49-F238E27FC236}">
                <a16:creationId xmlns:a16="http://schemas.microsoft.com/office/drawing/2014/main" id="{F08BD012-EDCC-440E-A802-99EC94019867}"/>
              </a:ext>
            </a:extLst>
          </p:cNvPr>
          <p:cNvSpPr>
            <a:spLocks noGrp="1"/>
          </p:cNvSpPr>
          <p:nvPr>
            <p:ph type="sldNum" sz="quarter" idx="12"/>
          </p:nvPr>
        </p:nvSpPr>
        <p:spPr/>
        <p:txBody>
          <a:bodyPr/>
          <a:lstStyle/>
          <a:p>
            <a:fld id="{E604BF4D-7C9A-4EDD-B19D-300E7FAB9149}" type="slidenum">
              <a:rPr lang="en-IN" smtClean="0"/>
              <a:t>10</a:t>
            </a:fld>
            <a:endParaRPr lang="en-IN"/>
          </a:p>
        </p:txBody>
      </p:sp>
      <p:pic>
        <p:nvPicPr>
          <p:cNvPr id="8" name="Picture 7">
            <a:extLst>
              <a:ext uri="{FF2B5EF4-FFF2-40B4-BE49-F238E27FC236}">
                <a16:creationId xmlns:a16="http://schemas.microsoft.com/office/drawing/2014/main" id="{867E0144-575E-4509-B5ED-222B274BC3F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400015" y="1173405"/>
            <a:ext cx="5606182" cy="3945351"/>
          </a:xfrm>
          <a:prstGeom prst="rect">
            <a:avLst/>
          </a:prstGeom>
        </p:spPr>
      </p:pic>
      <p:sp>
        <p:nvSpPr>
          <p:cNvPr id="3" name="Content Placeholder 2">
            <a:extLst>
              <a:ext uri="{FF2B5EF4-FFF2-40B4-BE49-F238E27FC236}">
                <a16:creationId xmlns:a16="http://schemas.microsoft.com/office/drawing/2014/main" id="{DD2B40D0-A769-4CC6-9BE6-465F7C646A9A}"/>
              </a:ext>
            </a:extLst>
          </p:cNvPr>
          <p:cNvSpPr>
            <a:spLocks noGrp="1"/>
          </p:cNvSpPr>
          <p:nvPr>
            <p:ph idx="1"/>
          </p:nvPr>
        </p:nvSpPr>
        <p:spPr>
          <a:xfrm>
            <a:off x="52633" y="581358"/>
            <a:ext cx="6121139" cy="5451797"/>
          </a:xfrm>
        </p:spPr>
        <p:txBody>
          <a:bodyPr>
            <a:normAutofit lnSpcReduction="10000"/>
          </a:bodyPr>
          <a:lstStyle/>
          <a:p>
            <a:pPr marL="0" indent="0">
              <a:buNone/>
            </a:pPr>
            <a:r>
              <a:rPr lang="en-IN" u="sng" dirty="0">
                <a:effectLst/>
                <a:latin typeface="Calibri Light" panose="020F0302020204030204" pitchFamily="34" charset="0"/>
                <a:ea typeface="Calibri" panose="020F0502020204030204" pitchFamily="34" charset="0"/>
                <a:cs typeface="Times New Roman" panose="02020603050405020304" pitchFamily="18" charset="0"/>
              </a:rPr>
              <a:t>Features of portable paper bag machine:-</a:t>
            </a:r>
          </a:p>
          <a:p>
            <a:r>
              <a:rPr lang="en-IN" dirty="0">
                <a:effectLst/>
                <a:latin typeface="Calibri Light" panose="020F0302020204030204" pitchFamily="34" charset="0"/>
                <a:ea typeface="Calibri" panose="020F0502020204030204" pitchFamily="34" charset="0"/>
                <a:cs typeface="Times New Roman" panose="02020603050405020304" pitchFamily="18" charset="0"/>
              </a:rPr>
              <a:t>They have used Indian clone of OWI Robotic Arm, the total system cost is INR 3000. </a:t>
            </a:r>
          </a:p>
          <a:p>
            <a:r>
              <a:rPr lang="en-IN" dirty="0">
                <a:effectLst/>
                <a:latin typeface="Calibri Light" panose="020F0302020204030204" pitchFamily="34" charset="0"/>
                <a:ea typeface="Calibri" panose="020F0502020204030204" pitchFamily="34" charset="0"/>
                <a:cs typeface="Times New Roman" panose="02020603050405020304" pitchFamily="18" charset="0"/>
              </a:rPr>
              <a:t>Currently their system can produce 1 paper-bag per minute. </a:t>
            </a:r>
          </a:p>
          <a:p>
            <a:r>
              <a:rPr lang="en-IN" dirty="0">
                <a:effectLst/>
                <a:latin typeface="Calibri Light" panose="020F0302020204030204" pitchFamily="34" charset="0"/>
                <a:ea typeface="Calibri" panose="020F0502020204030204" pitchFamily="34" charset="0"/>
                <a:cs typeface="Times New Roman" panose="02020603050405020304" pitchFamily="18" charset="0"/>
              </a:rPr>
              <a:t>This is because of the 5V DC geared motor used in entire system. Also glue needs to be replaced frequently. </a:t>
            </a:r>
          </a:p>
          <a:p>
            <a:r>
              <a:rPr lang="en-IN" dirty="0">
                <a:effectLst/>
                <a:latin typeface="Calibri Light" panose="020F0302020204030204" pitchFamily="34" charset="0"/>
                <a:ea typeface="Calibri" panose="020F0502020204030204" pitchFamily="34" charset="0"/>
                <a:cs typeface="Times New Roman" panose="02020603050405020304" pitchFamily="18" charset="0"/>
              </a:rPr>
              <a:t>Further one human assistance is required.</a:t>
            </a:r>
          </a:p>
          <a:p>
            <a:r>
              <a:rPr lang="en-IN" dirty="0">
                <a:effectLst/>
                <a:latin typeface="Calibri Light" panose="020F0302020204030204" pitchFamily="34" charset="0"/>
                <a:ea typeface="Calibri" panose="020F0502020204030204" pitchFamily="34" charset="0"/>
                <a:cs typeface="Times New Roman" panose="02020603050405020304" pitchFamily="18" charset="0"/>
              </a:rPr>
              <a:t>the machine can be deployed in small-scale industries, homes, etc. </a:t>
            </a:r>
            <a:endParaRPr lang="en-IN" sz="3200" dirty="0"/>
          </a:p>
        </p:txBody>
      </p:sp>
    </p:spTree>
    <p:extLst>
      <p:ext uri="{BB962C8B-B14F-4D97-AF65-F5344CB8AC3E}">
        <p14:creationId xmlns:p14="http://schemas.microsoft.com/office/powerpoint/2010/main" val="21299969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B5C7F-6F8A-47EC-8BB0-6200A1831D36}"/>
              </a:ext>
            </a:extLst>
          </p:cNvPr>
          <p:cNvSpPr>
            <a:spLocks noGrp="1"/>
          </p:cNvSpPr>
          <p:nvPr>
            <p:ph type="title"/>
          </p:nvPr>
        </p:nvSpPr>
        <p:spPr>
          <a:solidFill>
            <a:schemeClr val="bg2"/>
          </a:solidFill>
        </p:spPr>
        <p:txBody>
          <a:bodyPr/>
          <a:lstStyle/>
          <a:p>
            <a:r>
              <a:rPr lang="en-IN" sz="4400" dirty="0">
                <a:effectLst/>
                <a:latin typeface="Calibri Light" panose="020F0302020204030204" pitchFamily="34" charset="0"/>
                <a:ea typeface="Calibri" panose="020F0502020204030204" pitchFamily="34" charset="0"/>
                <a:cs typeface="Times New Roman" panose="02020603050405020304" pitchFamily="18" charset="0"/>
              </a:rPr>
              <a:t>4.Optimized Embedded System for Automated Paper Bag Production</a:t>
            </a:r>
            <a:endParaRPr lang="en-IN" dirty="0"/>
          </a:p>
        </p:txBody>
      </p:sp>
      <p:sp>
        <p:nvSpPr>
          <p:cNvPr id="3" name="Content Placeholder 2">
            <a:extLst>
              <a:ext uri="{FF2B5EF4-FFF2-40B4-BE49-F238E27FC236}">
                <a16:creationId xmlns:a16="http://schemas.microsoft.com/office/drawing/2014/main" id="{F82693C4-6BC8-4B90-8983-726A76E2F330}"/>
              </a:ext>
            </a:extLst>
          </p:cNvPr>
          <p:cNvSpPr>
            <a:spLocks noGrp="1"/>
          </p:cNvSpPr>
          <p:nvPr>
            <p:ph idx="1"/>
          </p:nvPr>
        </p:nvSpPr>
        <p:spPr>
          <a:xfrm>
            <a:off x="432847" y="1847850"/>
            <a:ext cx="5496612" cy="4351338"/>
          </a:xfrm>
        </p:spPr>
        <p:txBody>
          <a:bodyPr>
            <a:normAutofit fontScale="92500" lnSpcReduction="10000"/>
          </a:bodyPr>
          <a:lstStyle/>
          <a:p>
            <a:r>
              <a:rPr lang="en-IN" sz="2000" dirty="0">
                <a:latin typeface="Calibri Light" panose="020F0302020204030204" pitchFamily="34" charset="0"/>
                <a:ea typeface="Calibri" panose="020F0502020204030204" pitchFamily="34" charset="0"/>
                <a:cs typeface="Times New Roman" panose="02020603050405020304" pitchFamily="18" charset="0"/>
              </a:rPr>
              <a:t>This has</a:t>
            </a:r>
            <a:r>
              <a:rPr lang="en-IN" sz="2000" dirty="0">
                <a:effectLst/>
                <a:latin typeface="Calibri Light" panose="020F0302020204030204" pitchFamily="34" charset="0"/>
                <a:ea typeface="Calibri" panose="020F0502020204030204" pitchFamily="34" charset="0"/>
                <a:cs typeface="Times New Roman" panose="02020603050405020304" pitchFamily="18" charset="0"/>
              </a:rPr>
              <a:t> used micro-controller based design approach which has kept the cost of the system significantly low as compared to PLC based designs. </a:t>
            </a:r>
          </a:p>
          <a:p>
            <a:r>
              <a:rPr lang="en-IN" sz="2000" dirty="0">
                <a:effectLst/>
                <a:latin typeface="Calibri Light" panose="020F0302020204030204" pitchFamily="34" charset="0"/>
                <a:ea typeface="Calibri" panose="020F0502020204030204" pitchFamily="34" charset="0"/>
                <a:cs typeface="Times New Roman" panose="02020603050405020304" pitchFamily="18" charset="0"/>
              </a:rPr>
              <a:t>They have used recycled approximately A4 size which is feed into machine with the help of two rollers. </a:t>
            </a:r>
          </a:p>
          <a:p>
            <a:r>
              <a:rPr lang="en-IN" sz="2000" dirty="0">
                <a:effectLst/>
                <a:latin typeface="Calibri Light" panose="020F0302020204030204" pitchFamily="34" charset="0"/>
                <a:ea typeface="Calibri" panose="020F0502020204030204" pitchFamily="34" charset="0"/>
                <a:cs typeface="Times New Roman" panose="02020603050405020304" pitchFamily="18" charset="0"/>
              </a:rPr>
              <a:t>They have used two IR sensors one is used for applying adhesive and the second sensor is triggered which signifies that middle portion of the page is at the </a:t>
            </a:r>
            <a:r>
              <a:rPr lang="en-IN" sz="2000" dirty="0" err="1">
                <a:effectLst/>
                <a:latin typeface="Calibri Light" panose="020F0302020204030204" pitchFamily="34" charset="0"/>
                <a:ea typeface="Calibri" panose="020F0502020204030204" pitchFamily="34" charset="0"/>
                <a:cs typeface="Times New Roman" panose="02020603050405020304" pitchFamily="18" charset="0"/>
              </a:rPr>
              <a:t>center</a:t>
            </a:r>
            <a:r>
              <a:rPr lang="en-IN" sz="2000" dirty="0">
                <a:effectLst/>
                <a:latin typeface="Calibri Light" panose="020F0302020204030204" pitchFamily="34" charset="0"/>
                <a:ea typeface="Calibri" panose="020F0502020204030204" pitchFamily="34" charset="0"/>
                <a:cs typeface="Times New Roman" panose="02020603050405020304" pitchFamily="18" charset="0"/>
              </a:rPr>
              <a:t> of the other roller and a blade is applied to fold a paper into two halves and passed through a roller.</a:t>
            </a:r>
          </a:p>
          <a:p>
            <a:r>
              <a:rPr lang="en-IN" sz="2000" dirty="0">
                <a:effectLst/>
                <a:latin typeface="Calibri Light" panose="020F0302020204030204" pitchFamily="34" charset="0"/>
                <a:ea typeface="Calibri" panose="020F0502020204030204" pitchFamily="34" charset="0"/>
                <a:cs typeface="Times New Roman" panose="02020603050405020304" pitchFamily="18" charset="0"/>
              </a:rPr>
              <a:t>The glue placed on one half portion of the page gets stick to other half of the page which gives a nice half A4 size paper bag. </a:t>
            </a:r>
            <a:endParaRPr lang="en-IN" sz="3200" dirty="0"/>
          </a:p>
        </p:txBody>
      </p:sp>
      <p:sp>
        <p:nvSpPr>
          <p:cNvPr id="4" name="Date Placeholder 3">
            <a:extLst>
              <a:ext uri="{FF2B5EF4-FFF2-40B4-BE49-F238E27FC236}">
                <a16:creationId xmlns:a16="http://schemas.microsoft.com/office/drawing/2014/main" id="{659AA380-348C-44C2-BCB3-43C68DFC53D0}"/>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3F4663C4-2AB2-4956-9DA1-87EF5F2FCF82}"/>
              </a:ext>
            </a:extLst>
          </p:cNvPr>
          <p:cNvSpPr>
            <a:spLocks noGrp="1"/>
          </p:cNvSpPr>
          <p:nvPr>
            <p:ph type="ftr" sz="quarter" idx="11"/>
          </p:nvPr>
        </p:nvSpPr>
        <p:spPr/>
        <p:txBody>
          <a:bodyPr/>
          <a:lstStyle/>
          <a:p>
            <a:r>
              <a:rPr lang="en-US" dirty="0"/>
              <a:t>TEAM NO 14                                                                                                                                                                                                                                            CMR COLLEGE OF ENGINEERING &amp; TECHNOLOGY</a:t>
            </a:r>
            <a:endParaRPr lang="en-IN" dirty="0"/>
          </a:p>
        </p:txBody>
      </p:sp>
      <p:sp>
        <p:nvSpPr>
          <p:cNvPr id="6" name="Slide Number Placeholder 5">
            <a:extLst>
              <a:ext uri="{FF2B5EF4-FFF2-40B4-BE49-F238E27FC236}">
                <a16:creationId xmlns:a16="http://schemas.microsoft.com/office/drawing/2014/main" id="{F13BA80D-F157-461B-B117-D9AE914654A1}"/>
              </a:ext>
            </a:extLst>
          </p:cNvPr>
          <p:cNvSpPr>
            <a:spLocks noGrp="1"/>
          </p:cNvSpPr>
          <p:nvPr>
            <p:ph type="sldNum" sz="quarter" idx="12"/>
          </p:nvPr>
        </p:nvSpPr>
        <p:spPr/>
        <p:txBody>
          <a:bodyPr/>
          <a:lstStyle/>
          <a:p>
            <a:fld id="{E604BF4D-7C9A-4EDD-B19D-300E7FAB9149}" type="slidenum">
              <a:rPr lang="en-IN" smtClean="0"/>
              <a:t>11</a:t>
            </a:fld>
            <a:endParaRPr lang="en-IN"/>
          </a:p>
        </p:txBody>
      </p:sp>
      <p:pic>
        <p:nvPicPr>
          <p:cNvPr id="7" name="Picture 6">
            <a:extLst>
              <a:ext uri="{FF2B5EF4-FFF2-40B4-BE49-F238E27FC236}">
                <a16:creationId xmlns:a16="http://schemas.microsoft.com/office/drawing/2014/main" id="{08FE49C1-6A33-43C3-B576-95936D94D0D9}"/>
              </a:ext>
            </a:extLst>
          </p:cNvPr>
          <p:cNvPicPr>
            <a:picLocks noChangeAspect="1"/>
          </p:cNvPicPr>
          <p:nvPr/>
        </p:nvPicPr>
        <p:blipFill>
          <a:blip r:embed="rId2"/>
          <a:stretch>
            <a:fillRect/>
          </a:stretch>
        </p:blipFill>
        <p:spPr>
          <a:xfrm>
            <a:off x="6334812" y="1870075"/>
            <a:ext cx="5726930" cy="3635179"/>
          </a:xfrm>
          <a:prstGeom prst="rect">
            <a:avLst/>
          </a:prstGeom>
        </p:spPr>
      </p:pic>
    </p:spTree>
    <p:extLst>
      <p:ext uri="{BB962C8B-B14F-4D97-AF65-F5344CB8AC3E}">
        <p14:creationId xmlns:p14="http://schemas.microsoft.com/office/powerpoint/2010/main" val="4165679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52406-1668-4034-A4B5-488890CFDA1B}"/>
              </a:ext>
            </a:extLst>
          </p:cNvPr>
          <p:cNvSpPr>
            <a:spLocks noGrp="1"/>
          </p:cNvSpPr>
          <p:nvPr>
            <p:ph type="title"/>
          </p:nvPr>
        </p:nvSpPr>
        <p:spPr>
          <a:xfrm>
            <a:off x="838200" y="355794"/>
            <a:ext cx="7168978" cy="1081599"/>
          </a:xfrm>
          <a:solidFill>
            <a:schemeClr val="bg2"/>
          </a:solidFill>
        </p:spPr>
        <p:txBody>
          <a:bodyPr/>
          <a:lstStyle/>
          <a:p>
            <a:r>
              <a:rPr lang="en-IN" dirty="0"/>
              <a:t>Block Diagram of the model </a:t>
            </a:r>
          </a:p>
        </p:txBody>
      </p:sp>
      <p:pic>
        <p:nvPicPr>
          <p:cNvPr id="8" name="Content Placeholder 7">
            <a:extLst>
              <a:ext uri="{FF2B5EF4-FFF2-40B4-BE49-F238E27FC236}">
                <a16:creationId xmlns:a16="http://schemas.microsoft.com/office/drawing/2014/main" id="{9FBB4619-E4C0-448B-A00E-2F9B17F3B22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002" t="17689" r="11818" b="6054"/>
          <a:stretch/>
        </p:blipFill>
        <p:spPr>
          <a:xfrm>
            <a:off x="2209800" y="1694760"/>
            <a:ext cx="7398771" cy="3725847"/>
          </a:xfrm>
        </p:spPr>
      </p:pic>
      <p:sp>
        <p:nvSpPr>
          <p:cNvPr id="4" name="Date Placeholder 3">
            <a:extLst>
              <a:ext uri="{FF2B5EF4-FFF2-40B4-BE49-F238E27FC236}">
                <a16:creationId xmlns:a16="http://schemas.microsoft.com/office/drawing/2014/main" id="{203F437C-DE95-483A-9997-34804355246D}"/>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C8E510FC-3AC4-4D0A-B655-EAF40459356B}"/>
              </a:ext>
            </a:extLst>
          </p:cNvPr>
          <p:cNvSpPr>
            <a:spLocks noGrp="1"/>
          </p:cNvSpPr>
          <p:nvPr>
            <p:ph type="ftr" sz="quarter" idx="11"/>
          </p:nvPr>
        </p:nvSpPr>
        <p:spPr/>
        <p:txBody>
          <a:bodyPr/>
          <a:lstStyle/>
          <a:p>
            <a:r>
              <a:rPr lang="en-US" dirty="0"/>
              <a:t>TEAM NO  14                                                                                                                                                                                                                                           CMR COLLEGE OF ENGINEERING &amp; TECHNOLOGY</a:t>
            </a:r>
            <a:endParaRPr lang="en-IN" dirty="0"/>
          </a:p>
        </p:txBody>
      </p:sp>
      <p:sp>
        <p:nvSpPr>
          <p:cNvPr id="6" name="Slide Number Placeholder 5">
            <a:extLst>
              <a:ext uri="{FF2B5EF4-FFF2-40B4-BE49-F238E27FC236}">
                <a16:creationId xmlns:a16="http://schemas.microsoft.com/office/drawing/2014/main" id="{C3195E20-41A6-4D85-B4E1-091690266C80}"/>
              </a:ext>
            </a:extLst>
          </p:cNvPr>
          <p:cNvSpPr>
            <a:spLocks noGrp="1"/>
          </p:cNvSpPr>
          <p:nvPr>
            <p:ph type="sldNum" sz="quarter" idx="12"/>
          </p:nvPr>
        </p:nvSpPr>
        <p:spPr/>
        <p:txBody>
          <a:bodyPr/>
          <a:lstStyle/>
          <a:p>
            <a:fld id="{E604BF4D-7C9A-4EDD-B19D-300E7FAB9149}" type="slidenum">
              <a:rPr lang="en-IN" smtClean="0"/>
              <a:t>12</a:t>
            </a:fld>
            <a:endParaRPr lang="en-IN" dirty="0"/>
          </a:p>
        </p:txBody>
      </p:sp>
    </p:spTree>
    <p:extLst>
      <p:ext uri="{BB962C8B-B14F-4D97-AF65-F5344CB8AC3E}">
        <p14:creationId xmlns:p14="http://schemas.microsoft.com/office/powerpoint/2010/main" val="282398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C44EC81-8612-40EB-B6D5-4952761ED053}"/>
              </a:ext>
            </a:extLst>
          </p:cNvPr>
          <p:cNvPicPr>
            <a:picLocks noChangeAspect="1"/>
          </p:cNvPicPr>
          <p:nvPr/>
        </p:nvPicPr>
        <p:blipFill rotWithShape="1">
          <a:blip r:embed="rId2"/>
          <a:srcRect l="29629" t="7932" r="11159" b="2437"/>
          <a:stretch/>
        </p:blipFill>
        <p:spPr>
          <a:xfrm>
            <a:off x="389521" y="1922847"/>
            <a:ext cx="5400460" cy="4029897"/>
          </a:xfrm>
          <a:prstGeom prst="rect">
            <a:avLst/>
          </a:prstGeom>
        </p:spPr>
      </p:pic>
      <p:sp>
        <p:nvSpPr>
          <p:cNvPr id="2" name="Title 1">
            <a:extLst>
              <a:ext uri="{FF2B5EF4-FFF2-40B4-BE49-F238E27FC236}">
                <a16:creationId xmlns:a16="http://schemas.microsoft.com/office/drawing/2014/main" id="{444F948B-5030-4ED2-9B7C-518F4958D916}"/>
              </a:ext>
            </a:extLst>
          </p:cNvPr>
          <p:cNvSpPr>
            <a:spLocks noGrp="1"/>
          </p:cNvSpPr>
          <p:nvPr>
            <p:ph type="title"/>
          </p:nvPr>
        </p:nvSpPr>
        <p:spPr>
          <a:xfrm>
            <a:off x="378506" y="167341"/>
            <a:ext cx="5268198" cy="743917"/>
          </a:xfrm>
          <a:solidFill>
            <a:schemeClr val="bg2"/>
          </a:solidFill>
        </p:spPr>
        <p:txBody>
          <a:bodyPr>
            <a:normAutofit/>
          </a:bodyPr>
          <a:lstStyle/>
          <a:p>
            <a:r>
              <a:rPr lang="en-IN" dirty="0"/>
              <a:t>PROPOSED MODEL:</a:t>
            </a:r>
          </a:p>
        </p:txBody>
      </p:sp>
      <p:pic>
        <p:nvPicPr>
          <p:cNvPr id="11" name="Picture 10" hidden="1">
            <a:extLst>
              <a:ext uri="{FF2B5EF4-FFF2-40B4-BE49-F238E27FC236}">
                <a16:creationId xmlns:a16="http://schemas.microsoft.com/office/drawing/2014/main" id="{ABBC5AC8-3A01-4238-AB50-4E58944DA78A}"/>
              </a:ext>
            </a:extLst>
          </p:cNvPr>
          <p:cNvPicPr>
            <a:picLocks noChangeAspect="1"/>
          </p:cNvPicPr>
          <p:nvPr/>
        </p:nvPicPr>
        <p:blipFill>
          <a:blip r:embed="rId3"/>
          <a:stretch>
            <a:fillRect/>
          </a:stretch>
        </p:blipFill>
        <p:spPr>
          <a:xfrm rot="18539748">
            <a:off x="5019644" y="3429000"/>
            <a:ext cx="4504494" cy="2385974"/>
          </a:xfrm>
          <a:prstGeom prst="rect">
            <a:avLst/>
          </a:prstGeom>
        </p:spPr>
      </p:pic>
      <p:cxnSp>
        <p:nvCxnSpPr>
          <p:cNvPr id="19" name="Straight Arrow Connector 18">
            <a:extLst>
              <a:ext uri="{FF2B5EF4-FFF2-40B4-BE49-F238E27FC236}">
                <a16:creationId xmlns:a16="http://schemas.microsoft.com/office/drawing/2014/main" id="{27E5F32A-CC54-4658-A576-0F8582C04F9C}"/>
              </a:ext>
            </a:extLst>
          </p:cNvPr>
          <p:cNvCxnSpPr>
            <a:cxnSpLocks/>
          </p:cNvCxnSpPr>
          <p:nvPr/>
        </p:nvCxnSpPr>
        <p:spPr>
          <a:xfrm flipH="1" flipV="1">
            <a:off x="555397" y="1451710"/>
            <a:ext cx="158485" cy="8978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0F6BEBEA-AC80-46FE-BEB7-D59600A4E02C}"/>
              </a:ext>
            </a:extLst>
          </p:cNvPr>
          <p:cNvCxnSpPr>
            <a:cxnSpLocks/>
          </p:cNvCxnSpPr>
          <p:nvPr/>
        </p:nvCxnSpPr>
        <p:spPr>
          <a:xfrm flipV="1">
            <a:off x="1224887" y="1910085"/>
            <a:ext cx="141225" cy="6022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94888547-7F34-43BD-B82A-BD9C3070407A}"/>
              </a:ext>
            </a:extLst>
          </p:cNvPr>
          <p:cNvCxnSpPr>
            <a:cxnSpLocks/>
          </p:cNvCxnSpPr>
          <p:nvPr/>
        </p:nvCxnSpPr>
        <p:spPr>
          <a:xfrm flipV="1">
            <a:off x="3442792" y="2640166"/>
            <a:ext cx="308158" cy="5771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3DC34E78-859C-4F75-8A2D-F32F27633858}"/>
              </a:ext>
            </a:extLst>
          </p:cNvPr>
          <p:cNvSpPr txBox="1"/>
          <p:nvPr/>
        </p:nvSpPr>
        <p:spPr>
          <a:xfrm>
            <a:off x="171132" y="918665"/>
            <a:ext cx="1600818" cy="584775"/>
          </a:xfrm>
          <a:prstGeom prst="rect">
            <a:avLst/>
          </a:prstGeom>
          <a:noFill/>
        </p:spPr>
        <p:txBody>
          <a:bodyPr wrap="square" rtlCol="0">
            <a:spAutoFit/>
          </a:bodyPr>
          <a:lstStyle/>
          <a:p>
            <a:r>
              <a:rPr lang="en-IN" sz="1600" dirty="0"/>
              <a:t>Tray for keeping paper</a:t>
            </a:r>
          </a:p>
        </p:txBody>
      </p:sp>
      <p:sp>
        <p:nvSpPr>
          <p:cNvPr id="29" name="TextBox 28">
            <a:extLst>
              <a:ext uri="{FF2B5EF4-FFF2-40B4-BE49-F238E27FC236}">
                <a16:creationId xmlns:a16="http://schemas.microsoft.com/office/drawing/2014/main" id="{9E55A95E-0E55-4898-88E1-E60205B173F3}"/>
              </a:ext>
            </a:extLst>
          </p:cNvPr>
          <p:cNvSpPr txBox="1"/>
          <p:nvPr/>
        </p:nvSpPr>
        <p:spPr>
          <a:xfrm>
            <a:off x="860013" y="1607663"/>
            <a:ext cx="1354765" cy="307777"/>
          </a:xfrm>
          <a:prstGeom prst="rect">
            <a:avLst/>
          </a:prstGeom>
          <a:noFill/>
        </p:spPr>
        <p:txBody>
          <a:bodyPr wrap="square" rtlCol="0">
            <a:spAutoFit/>
          </a:bodyPr>
          <a:lstStyle/>
          <a:p>
            <a:r>
              <a:rPr lang="en-IN" sz="1400" dirty="0"/>
              <a:t>Feeding rollers</a:t>
            </a:r>
          </a:p>
        </p:txBody>
      </p:sp>
      <p:sp>
        <p:nvSpPr>
          <p:cNvPr id="30" name="TextBox 29">
            <a:extLst>
              <a:ext uri="{FF2B5EF4-FFF2-40B4-BE49-F238E27FC236}">
                <a16:creationId xmlns:a16="http://schemas.microsoft.com/office/drawing/2014/main" id="{D1F7DD14-D241-421E-8C52-8D2AD81EFA65}"/>
              </a:ext>
            </a:extLst>
          </p:cNvPr>
          <p:cNvSpPr txBox="1"/>
          <p:nvPr/>
        </p:nvSpPr>
        <p:spPr>
          <a:xfrm>
            <a:off x="10541112" y="716894"/>
            <a:ext cx="1114282" cy="492443"/>
          </a:xfrm>
          <a:prstGeom prst="rect">
            <a:avLst/>
          </a:prstGeom>
          <a:noFill/>
        </p:spPr>
        <p:txBody>
          <a:bodyPr wrap="square" rtlCol="0">
            <a:spAutoFit/>
          </a:bodyPr>
          <a:lstStyle/>
          <a:p>
            <a:r>
              <a:rPr lang="en-IN" sz="1300" dirty="0"/>
              <a:t>Linear servo actuators</a:t>
            </a:r>
          </a:p>
        </p:txBody>
      </p:sp>
      <p:sp>
        <p:nvSpPr>
          <p:cNvPr id="31" name="TextBox 30">
            <a:extLst>
              <a:ext uri="{FF2B5EF4-FFF2-40B4-BE49-F238E27FC236}">
                <a16:creationId xmlns:a16="http://schemas.microsoft.com/office/drawing/2014/main" id="{B35B126C-8CD0-4412-AE4D-63888F482C2D}"/>
              </a:ext>
            </a:extLst>
          </p:cNvPr>
          <p:cNvSpPr txBox="1"/>
          <p:nvPr/>
        </p:nvSpPr>
        <p:spPr>
          <a:xfrm>
            <a:off x="3368234" y="2381037"/>
            <a:ext cx="1446836" cy="307777"/>
          </a:xfrm>
          <a:prstGeom prst="rect">
            <a:avLst/>
          </a:prstGeom>
          <a:noFill/>
        </p:spPr>
        <p:txBody>
          <a:bodyPr wrap="square" rtlCol="0">
            <a:spAutoFit/>
          </a:bodyPr>
          <a:lstStyle/>
          <a:p>
            <a:r>
              <a:rPr lang="en-IN" sz="1400" dirty="0"/>
              <a:t>Servo motor</a:t>
            </a:r>
          </a:p>
        </p:txBody>
      </p:sp>
      <p:cxnSp>
        <p:nvCxnSpPr>
          <p:cNvPr id="34" name="Straight Arrow Connector 33">
            <a:extLst>
              <a:ext uri="{FF2B5EF4-FFF2-40B4-BE49-F238E27FC236}">
                <a16:creationId xmlns:a16="http://schemas.microsoft.com/office/drawing/2014/main" id="{E0AF88CF-DF20-49F3-BBFE-A5AF45CE7B49}"/>
              </a:ext>
            </a:extLst>
          </p:cNvPr>
          <p:cNvCxnSpPr>
            <a:cxnSpLocks/>
          </p:cNvCxnSpPr>
          <p:nvPr/>
        </p:nvCxnSpPr>
        <p:spPr>
          <a:xfrm flipH="1">
            <a:off x="1577527" y="3401762"/>
            <a:ext cx="371426" cy="10241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48A395AC-43B8-4E6F-B6A1-898701AB8E33}"/>
              </a:ext>
            </a:extLst>
          </p:cNvPr>
          <p:cNvCxnSpPr>
            <a:cxnSpLocks/>
          </p:cNvCxnSpPr>
          <p:nvPr/>
        </p:nvCxnSpPr>
        <p:spPr>
          <a:xfrm flipH="1">
            <a:off x="897994" y="2970247"/>
            <a:ext cx="468119" cy="9553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60019F46-0726-4ECB-8183-580452BB0DF5}"/>
              </a:ext>
            </a:extLst>
          </p:cNvPr>
          <p:cNvSpPr txBox="1"/>
          <p:nvPr/>
        </p:nvSpPr>
        <p:spPr>
          <a:xfrm>
            <a:off x="265690" y="3837280"/>
            <a:ext cx="1600817" cy="338554"/>
          </a:xfrm>
          <a:prstGeom prst="rect">
            <a:avLst/>
          </a:prstGeom>
          <a:noFill/>
        </p:spPr>
        <p:txBody>
          <a:bodyPr wrap="square" rtlCol="0">
            <a:spAutoFit/>
          </a:bodyPr>
          <a:lstStyle/>
          <a:p>
            <a:r>
              <a:rPr lang="en-IN" sz="1600" dirty="0"/>
              <a:t>Conveyor belt</a:t>
            </a:r>
          </a:p>
        </p:txBody>
      </p:sp>
      <p:sp>
        <p:nvSpPr>
          <p:cNvPr id="38" name="TextBox 37">
            <a:extLst>
              <a:ext uri="{FF2B5EF4-FFF2-40B4-BE49-F238E27FC236}">
                <a16:creationId xmlns:a16="http://schemas.microsoft.com/office/drawing/2014/main" id="{C1E3DDF4-6472-4B73-9DC0-DA05E1A3BA4D}"/>
              </a:ext>
            </a:extLst>
          </p:cNvPr>
          <p:cNvSpPr txBox="1"/>
          <p:nvPr/>
        </p:nvSpPr>
        <p:spPr>
          <a:xfrm>
            <a:off x="641023" y="4383538"/>
            <a:ext cx="1781924" cy="584775"/>
          </a:xfrm>
          <a:prstGeom prst="rect">
            <a:avLst/>
          </a:prstGeom>
          <a:noFill/>
        </p:spPr>
        <p:txBody>
          <a:bodyPr wrap="square" rtlCol="0">
            <a:spAutoFit/>
          </a:bodyPr>
          <a:lstStyle/>
          <a:p>
            <a:r>
              <a:rPr lang="en-IN" sz="1600" dirty="0"/>
              <a:t>Motor for rotating the conveyor belt</a:t>
            </a:r>
          </a:p>
        </p:txBody>
      </p:sp>
      <p:sp>
        <p:nvSpPr>
          <p:cNvPr id="5" name="TextBox 4">
            <a:extLst>
              <a:ext uri="{FF2B5EF4-FFF2-40B4-BE49-F238E27FC236}">
                <a16:creationId xmlns:a16="http://schemas.microsoft.com/office/drawing/2014/main" id="{7271B296-D1F3-4110-AED4-69B6857152D5}"/>
              </a:ext>
            </a:extLst>
          </p:cNvPr>
          <p:cNvSpPr txBox="1"/>
          <p:nvPr/>
        </p:nvSpPr>
        <p:spPr>
          <a:xfrm>
            <a:off x="6534518" y="705674"/>
            <a:ext cx="2121164" cy="523220"/>
          </a:xfrm>
          <a:prstGeom prst="rect">
            <a:avLst/>
          </a:prstGeom>
          <a:noFill/>
        </p:spPr>
        <p:txBody>
          <a:bodyPr wrap="square" rtlCol="0">
            <a:spAutoFit/>
          </a:bodyPr>
          <a:lstStyle/>
          <a:p>
            <a:r>
              <a:rPr lang="en-IN" sz="1400" dirty="0"/>
              <a:t>Glue filled in roll on container </a:t>
            </a:r>
          </a:p>
        </p:txBody>
      </p:sp>
      <p:pic>
        <p:nvPicPr>
          <p:cNvPr id="49" name="Picture 48">
            <a:extLst>
              <a:ext uri="{FF2B5EF4-FFF2-40B4-BE49-F238E27FC236}">
                <a16:creationId xmlns:a16="http://schemas.microsoft.com/office/drawing/2014/main" id="{ACD7363D-A67D-4752-94F0-30CBBBE6C40F}"/>
              </a:ext>
            </a:extLst>
          </p:cNvPr>
          <p:cNvPicPr>
            <a:picLocks noChangeAspect="1"/>
          </p:cNvPicPr>
          <p:nvPr/>
        </p:nvPicPr>
        <p:blipFill rotWithShape="1">
          <a:blip r:embed="rId4"/>
          <a:srcRect l="11206" t="-881" r="25174" b="-2300"/>
          <a:stretch/>
        </p:blipFill>
        <p:spPr>
          <a:xfrm rot="1722404">
            <a:off x="6839685" y="952652"/>
            <a:ext cx="5468879" cy="4372334"/>
          </a:xfrm>
          <a:prstGeom prst="ellipse">
            <a:avLst/>
          </a:prstGeom>
        </p:spPr>
      </p:pic>
      <p:cxnSp>
        <p:nvCxnSpPr>
          <p:cNvPr id="43" name="Straight Arrow Connector 42">
            <a:extLst>
              <a:ext uri="{FF2B5EF4-FFF2-40B4-BE49-F238E27FC236}">
                <a16:creationId xmlns:a16="http://schemas.microsoft.com/office/drawing/2014/main" id="{C41AC0AF-9D79-49B7-B21A-97B6D27BEECC}"/>
              </a:ext>
            </a:extLst>
          </p:cNvPr>
          <p:cNvCxnSpPr/>
          <p:nvPr/>
        </p:nvCxnSpPr>
        <p:spPr>
          <a:xfrm flipH="1">
            <a:off x="10023935" y="3217274"/>
            <a:ext cx="1034355" cy="11197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6" name="TextBox 45">
            <a:extLst>
              <a:ext uri="{FF2B5EF4-FFF2-40B4-BE49-F238E27FC236}">
                <a16:creationId xmlns:a16="http://schemas.microsoft.com/office/drawing/2014/main" id="{3A4F182F-76F5-4EB5-84C6-961CCD8A8C40}"/>
              </a:ext>
            </a:extLst>
          </p:cNvPr>
          <p:cNvSpPr txBox="1"/>
          <p:nvPr/>
        </p:nvSpPr>
        <p:spPr>
          <a:xfrm>
            <a:off x="6310702" y="3326819"/>
            <a:ext cx="1026590" cy="584775"/>
          </a:xfrm>
          <a:prstGeom prst="rect">
            <a:avLst/>
          </a:prstGeom>
          <a:noFill/>
        </p:spPr>
        <p:txBody>
          <a:bodyPr wrap="square" rtlCol="0">
            <a:spAutoFit/>
          </a:bodyPr>
          <a:lstStyle/>
          <a:p>
            <a:r>
              <a:rPr lang="en-IN" sz="1600" dirty="0"/>
              <a:t>Punching machine</a:t>
            </a:r>
          </a:p>
        </p:txBody>
      </p:sp>
      <p:sp>
        <p:nvSpPr>
          <p:cNvPr id="32" name="TextBox 31">
            <a:extLst>
              <a:ext uri="{FF2B5EF4-FFF2-40B4-BE49-F238E27FC236}">
                <a16:creationId xmlns:a16="http://schemas.microsoft.com/office/drawing/2014/main" id="{C69A6419-95C8-4DEC-8FA1-38AEE254DD3E}"/>
              </a:ext>
            </a:extLst>
          </p:cNvPr>
          <p:cNvSpPr txBox="1"/>
          <p:nvPr/>
        </p:nvSpPr>
        <p:spPr>
          <a:xfrm>
            <a:off x="9503214" y="4268790"/>
            <a:ext cx="1446836" cy="523220"/>
          </a:xfrm>
          <a:prstGeom prst="rect">
            <a:avLst/>
          </a:prstGeom>
          <a:noFill/>
        </p:spPr>
        <p:txBody>
          <a:bodyPr wrap="square" rtlCol="0">
            <a:spAutoFit/>
          </a:bodyPr>
          <a:lstStyle/>
          <a:p>
            <a:r>
              <a:rPr lang="en-IN" sz="1400" dirty="0"/>
              <a:t>Arduino and motor shield</a:t>
            </a:r>
          </a:p>
        </p:txBody>
      </p:sp>
      <p:cxnSp>
        <p:nvCxnSpPr>
          <p:cNvPr id="27" name="Straight Arrow Connector 26">
            <a:extLst>
              <a:ext uri="{FF2B5EF4-FFF2-40B4-BE49-F238E27FC236}">
                <a16:creationId xmlns:a16="http://schemas.microsoft.com/office/drawing/2014/main" id="{368D551A-E8D1-4C95-80F3-BA4596B8E2C9}"/>
              </a:ext>
            </a:extLst>
          </p:cNvPr>
          <p:cNvCxnSpPr>
            <a:cxnSpLocks/>
          </p:cNvCxnSpPr>
          <p:nvPr/>
        </p:nvCxnSpPr>
        <p:spPr>
          <a:xfrm flipH="1">
            <a:off x="6938837" y="2349550"/>
            <a:ext cx="781507" cy="97726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D10021FC-10A2-4743-B1DB-88F3D55C03D2}"/>
              </a:ext>
            </a:extLst>
          </p:cNvPr>
          <p:cNvCxnSpPr>
            <a:cxnSpLocks/>
          </p:cNvCxnSpPr>
          <p:nvPr/>
        </p:nvCxnSpPr>
        <p:spPr>
          <a:xfrm flipV="1">
            <a:off x="10865637" y="1156346"/>
            <a:ext cx="84413" cy="97232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Freeform: Shape 15">
            <a:extLst>
              <a:ext uri="{FF2B5EF4-FFF2-40B4-BE49-F238E27FC236}">
                <a16:creationId xmlns:a16="http://schemas.microsoft.com/office/drawing/2014/main" id="{C5CC37F9-ECD2-4C0D-A29E-588AAA37A56A}"/>
              </a:ext>
            </a:extLst>
          </p:cNvPr>
          <p:cNvSpPr/>
          <p:nvPr/>
        </p:nvSpPr>
        <p:spPr>
          <a:xfrm flipH="1">
            <a:off x="9745130" y="1001237"/>
            <a:ext cx="795982" cy="972328"/>
          </a:xfrm>
          <a:custGeom>
            <a:avLst/>
            <a:gdLst>
              <a:gd name="connsiteX0" fmla="*/ 106073 w 2340225"/>
              <a:gd name="connsiteY0" fmla="*/ 810705 h 810705"/>
              <a:gd name="connsiteX1" fmla="*/ 256901 w 2340225"/>
              <a:gd name="connsiteY1" fmla="*/ 424206 h 810705"/>
              <a:gd name="connsiteX2" fmla="*/ 2340225 w 2340225"/>
              <a:gd name="connsiteY2" fmla="*/ 0 h 810705"/>
            </a:gdLst>
            <a:ahLst/>
            <a:cxnLst>
              <a:cxn ang="0">
                <a:pos x="connsiteX0" y="connsiteY0"/>
              </a:cxn>
              <a:cxn ang="0">
                <a:pos x="connsiteX1" y="connsiteY1"/>
              </a:cxn>
              <a:cxn ang="0">
                <a:pos x="connsiteX2" y="connsiteY2"/>
              </a:cxn>
            </a:cxnLst>
            <a:rect l="l" t="t" r="r" b="b"/>
            <a:pathLst>
              <a:path w="2340225" h="810705">
                <a:moveTo>
                  <a:pt x="106073" y="810705"/>
                </a:moveTo>
                <a:cubicBezTo>
                  <a:pt x="-4693" y="685014"/>
                  <a:pt x="-115458" y="559323"/>
                  <a:pt x="256901" y="424206"/>
                </a:cubicBezTo>
                <a:cubicBezTo>
                  <a:pt x="629260" y="289088"/>
                  <a:pt x="1484742" y="144544"/>
                  <a:pt x="2340225" y="0"/>
                </a:cubicBezTo>
              </a:path>
            </a:pathLst>
          </a:cu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IN"/>
          </a:p>
        </p:txBody>
      </p:sp>
      <p:pic>
        <p:nvPicPr>
          <p:cNvPr id="24" name="Picture 23">
            <a:extLst>
              <a:ext uri="{FF2B5EF4-FFF2-40B4-BE49-F238E27FC236}">
                <a16:creationId xmlns:a16="http://schemas.microsoft.com/office/drawing/2014/main" id="{E133CCAB-777F-4CFF-B964-2714BB917E03}"/>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8172401" y="223570"/>
            <a:ext cx="1480897" cy="986647"/>
          </a:xfrm>
          <a:prstGeom prst="rect">
            <a:avLst/>
          </a:prstGeom>
        </p:spPr>
      </p:pic>
      <p:sp>
        <p:nvSpPr>
          <p:cNvPr id="26" name="Footer Placeholder 4">
            <a:extLst>
              <a:ext uri="{FF2B5EF4-FFF2-40B4-BE49-F238E27FC236}">
                <a16:creationId xmlns:a16="http://schemas.microsoft.com/office/drawing/2014/main" id="{8957A9F7-A7CF-4928-9C45-680DF7F0FE7F}"/>
              </a:ext>
            </a:extLst>
          </p:cNvPr>
          <p:cNvSpPr>
            <a:spLocks noGrp="1"/>
          </p:cNvSpPr>
          <p:nvPr>
            <p:ph type="ftr" sz="quarter" idx="11"/>
          </p:nvPr>
        </p:nvSpPr>
        <p:spPr>
          <a:xfrm>
            <a:off x="4038600" y="6356350"/>
            <a:ext cx="4114800" cy="365125"/>
          </a:xfrm>
        </p:spPr>
        <p:txBody>
          <a:bodyPr/>
          <a:lstStyle/>
          <a:p>
            <a:r>
              <a:rPr lang="en-US" dirty="0"/>
              <a:t>TEAM NO                                                                                                                                                                                                                                             CMR COLLEGE OF ENGINEERING &amp; TECHNOLOGY</a:t>
            </a:r>
            <a:endParaRPr lang="en-IN" dirty="0"/>
          </a:p>
        </p:txBody>
      </p:sp>
      <p:sp>
        <p:nvSpPr>
          <p:cNvPr id="33" name="Date Placeholder 3">
            <a:extLst>
              <a:ext uri="{FF2B5EF4-FFF2-40B4-BE49-F238E27FC236}">
                <a16:creationId xmlns:a16="http://schemas.microsoft.com/office/drawing/2014/main" id="{F47710E3-FC35-45D5-92CB-E9ADB67AC323}"/>
              </a:ext>
            </a:extLst>
          </p:cNvPr>
          <p:cNvSpPr>
            <a:spLocks noGrp="1"/>
          </p:cNvSpPr>
          <p:nvPr>
            <p:ph type="dt" sz="half" idx="10"/>
          </p:nvPr>
        </p:nvSpPr>
        <p:spPr>
          <a:xfrm>
            <a:off x="555397" y="6369708"/>
            <a:ext cx="2743200" cy="365125"/>
          </a:xfrm>
        </p:spPr>
        <p:txBody>
          <a:bodyPr/>
          <a:lstStyle/>
          <a:p>
            <a:fld id="{8CE25762-42EF-446E-BE0A-105709F84E71}" type="datetime1">
              <a:rPr lang="en-IN" smtClean="0"/>
              <a:t>23-11-2021</a:t>
            </a:fld>
            <a:endParaRPr lang="en-IN" dirty="0"/>
          </a:p>
        </p:txBody>
      </p:sp>
    </p:spTree>
    <p:extLst>
      <p:ext uri="{BB962C8B-B14F-4D97-AF65-F5344CB8AC3E}">
        <p14:creationId xmlns:p14="http://schemas.microsoft.com/office/powerpoint/2010/main" val="23285613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ABA8-3C98-42A1-A775-E27511AAE50B}"/>
              </a:ext>
            </a:extLst>
          </p:cNvPr>
          <p:cNvSpPr>
            <a:spLocks noGrp="1"/>
          </p:cNvSpPr>
          <p:nvPr>
            <p:ph type="title"/>
          </p:nvPr>
        </p:nvSpPr>
        <p:spPr>
          <a:xfrm>
            <a:off x="677944" y="136525"/>
            <a:ext cx="7932656" cy="860253"/>
          </a:xfrm>
          <a:solidFill>
            <a:schemeClr val="bg2"/>
          </a:solidFill>
        </p:spPr>
        <p:txBody>
          <a:bodyPr/>
          <a:lstStyle/>
          <a:p>
            <a:r>
              <a:rPr lang="en-IN" dirty="0"/>
              <a:t>Simulation model in </a:t>
            </a:r>
            <a:r>
              <a:rPr lang="en-IN" dirty="0" err="1"/>
              <a:t>tinkercad</a:t>
            </a:r>
            <a:endParaRPr lang="en-IN" dirty="0"/>
          </a:p>
        </p:txBody>
      </p:sp>
      <p:pic>
        <p:nvPicPr>
          <p:cNvPr id="7" name="WhatsApp Video 2020-05-13 at 10.05.59 AM">
            <a:hlinkClick r:id="" action="ppaction://media"/>
            <a:extLst>
              <a:ext uri="{FF2B5EF4-FFF2-40B4-BE49-F238E27FC236}">
                <a16:creationId xmlns:a16="http://schemas.microsoft.com/office/drawing/2014/main" id="{94B79156-E47B-4ADE-A24B-A0236614FBEB}"/>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t="14801" b="20862"/>
          <a:stretch/>
        </p:blipFill>
        <p:spPr>
          <a:xfrm rot="16200000">
            <a:off x="3544803" y="474311"/>
            <a:ext cx="3732376" cy="5203597"/>
          </a:xfrm>
        </p:spPr>
      </p:pic>
      <p:sp>
        <p:nvSpPr>
          <p:cNvPr id="4" name="Date Placeholder 3">
            <a:extLst>
              <a:ext uri="{FF2B5EF4-FFF2-40B4-BE49-F238E27FC236}">
                <a16:creationId xmlns:a16="http://schemas.microsoft.com/office/drawing/2014/main" id="{4DB52D7C-154F-459A-881D-5F52AB2977EB}"/>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CC7E3937-27B4-4999-9454-12F440BF0D1E}"/>
              </a:ext>
            </a:extLst>
          </p:cNvPr>
          <p:cNvSpPr>
            <a:spLocks noGrp="1"/>
          </p:cNvSpPr>
          <p:nvPr>
            <p:ph type="ftr" sz="quarter" idx="11"/>
          </p:nvPr>
        </p:nvSpPr>
        <p:spPr/>
        <p:txBody>
          <a:bodyPr/>
          <a:lstStyle/>
          <a:p>
            <a:r>
              <a:rPr lang="en-US" dirty="0"/>
              <a:t>TEAM NO    14                                                                                                                                                                                                                                        CMR COLLEGE OF ENGINEERING &amp; TECHNOLOGY</a:t>
            </a:r>
            <a:endParaRPr lang="en-IN" dirty="0"/>
          </a:p>
        </p:txBody>
      </p:sp>
      <p:sp>
        <p:nvSpPr>
          <p:cNvPr id="6" name="Slide Number Placeholder 5">
            <a:extLst>
              <a:ext uri="{FF2B5EF4-FFF2-40B4-BE49-F238E27FC236}">
                <a16:creationId xmlns:a16="http://schemas.microsoft.com/office/drawing/2014/main" id="{D62CEFC0-DB71-4180-8A2B-B65C5F9767BA}"/>
              </a:ext>
            </a:extLst>
          </p:cNvPr>
          <p:cNvSpPr>
            <a:spLocks noGrp="1"/>
          </p:cNvSpPr>
          <p:nvPr>
            <p:ph type="sldNum" sz="quarter" idx="12"/>
          </p:nvPr>
        </p:nvSpPr>
        <p:spPr/>
        <p:txBody>
          <a:bodyPr/>
          <a:lstStyle/>
          <a:p>
            <a:fld id="{E604BF4D-7C9A-4EDD-B19D-300E7FAB9149}" type="slidenum">
              <a:rPr lang="en-IN" smtClean="0"/>
              <a:t>14</a:t>
            </a:fld>
            <a:endParaRPr lang="en-IN"/>
          </a:p>
        </p:txBody>
      </p:sp>
      <p:sp>
        <p:nvSpPr>
          <p:cNvPr id="8" name="TextBox 7">
            <a:extLst>
              <a:ext uri="{FF2B5EF4-FFF2-40B4-BE49-F238E27FC236}">
                <a16:creationId xmlns:a16="http://schemas.microsoft.com/office/drawing/2014/main" id="{E8E8D850-8BB3-4B5C-BE8B-6BA03341D9F6}"/>
              </a:ext>
            </a:extLst>
          </p:cNvPr>
          <p:cNvSpPr txBox="1"/>
          <p:nvPr/>
        </p:nvSpPr>
        <p:spPr>
          <a:xfrm>
            <a:off x="2611224" y="5423065"/>
            <a:ext cx="8154186" cy="646331"/>
          </a:xfrm>
          <a:prstGeom prst="rect">
            <a:avLst/>
          </a:prstGeom>
          <a:noFill/>
        </p:spPr>
        <p:txBody>
          <a:bodyPr wrap="square" rtlCol="0">
            <a:spAutoFit/>
          </a:bodyPr>
          <a:lstStyle/>
          <a:p>
            <a:r>
              <a:rPr lang="en-IN" dirty="0" err="1"/>
              <a:t>LINK:</a:t>
            </a:r>
            <a:r>
              <a:rPr lang="en-IN" dirty="0" err="1">
                <a:hlinkClick r:id="rId5"/>
              </a:rPr>
              <a:t>https</a:t>
            </a:r>
            <a:r>
              <a:rPr lang="en-IN" dirty="0">
                <a:hlinkClick r:id="rId5"/>
              </a:rPr>
              <a:t>://www.tinkercad.com/things/9jxihJYIf2H-ee-lab/editel?sharecode=o70dY4kcI54FgaDSGNl-vqSNsg8Belpk17SCcnSQsf8</a:t>
            </a:r>
            <a:endParaRPr lang="en-IN" dirty="0"/>
          </a:p>
        </p:txBody>
      </p:sp>
    </p:spTree>
    <p:extLst>
      <p:ext uri="{BB962C8B-B14F-4D97-AF65-F5344CB8AC3E}">
        <p14:creationId xmlns:p14="http://schemas.microsoft.com/office/powerpoint/2010/main" val="1442069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09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2B6B2-7474-4186-84A1-D9606ECB1610}"/>
              </a:ext>
            </a:extLst>
          </p:cNvPr>
          <p:cNvSpPr>
            <a:spLocks noGrp="1"/>
          </p:cNvSpPr>
          <p:nvPr>
            <p:ph type="title"/>
          </p:nvPr>
        </p:nvSpPr>
        <p:spPr>
          <a:xfrm>
            <a:off x="366531" y="113779"/>
            <a:ext cx="5053966" cy="1143000"/>
          </a:xfrm>
          <a:solidFill>
            <a:schemeClr val="bg2"/>
          </a:solidFill>
        </p:spPr>
        <p:txBody>
          <a:bodyPr/>
          <a:lstStyle/>
          <a:p>
            <a:r>
              <a:rPr lang="en-IN" dirty="0"/>
              <a:t>TINKERCAD CIRCUIT:</a:t>
            </a:r>
          </a:p>
        </p:txBody>
      </p:sp>
      <p:pic>
        <p:nvPicPr>
          <p:cNvPr id="13" name="Content Placeholder 12">
            <a:extLst>
              <a:ext uri="{FF2B5EF4-FFF2-40B4-BE49-F238E27FC236}">
                <a16:creationId xmlns:a16="http://schemas.microsoft.com/office/drawing/2014/main" id="{FB9C59EF-65B6-48E3-8E0A-8FDE7CBD8E54}"/>
              </a:ext>
            </a:extLst>
          </p:cNvPr>
          <p:cNvPicPr>
            <a:picLocks noGrp="1" noChangeAspect="1"/>
          </p:cNvPicPr>
          <p:nvPr>
            <p:ph idx="1"/>
          </p:nvPr>
        </p:nvPicPr>
        <p:blipFill rotWithShape="1">
          <a:blip r:embed="rId2"/>
          <a:srcRect l="13318" t="25496" r="18309" b="13942"/>
          <a:stretch/>
        </p:blipFill>
        <p:spPr>
          <a:xfrm>
            <a:off x="1806850" y="1368600"/>
            <a:ext cx="7648235" cy="3810669"/>
          </a:xfrm>
        </p:spPr>
      </p:pic>
      <p:cxnSp>
        <p:nvCxnSpPr>
          <p:cNvPr id="15" name="Straight Arrow Connector 14">
            <a:extLst>
              <a:ext uri="{FF2B5EF4-FFF2-40B4-BE49-F238E27FC236}">
                <a16:creationId xmlns:a16="http://schemas.microsoft.com/office/drawing/2014/main" id="{F85BBFCC-7795-4D4C-93AC-4F761E3EDA0C}"/>
              </a:ext>
            </a:extLst>
          </p:cNvPr>
          <p:cNvCxnSpPr/>
          <p:nvPr/>
        </p:nvCxnSpPr>
        <p:spPr>
          <a:xfrm flipV="1">
            <a:off x="8974318" y="1687398"/>
            <a:ext cx="1046375" cy="216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943525B-956D-4F01-A919-A20D26F54CC2}"/>
              </a:ext>
            </a:extLst>
          </p:cNvPr>
          <p:cNvCxnSpPr>
            <a:cxnSpLocks/>
          </p:cNvCxnSpPr>
          <p:nvPr/>
        </p:nvCxnSpPr>
        <p:spPr>
          <a:xfrm flipV="1">
            <a:off x="8691513" y="2422689"/>
            <a:ext cx="1329180" cy="2733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7F9E38E-5E53-46CF-B1EA-A28D1A4F4D78}"/>
              </a:ext>
            </a:extLst>
          </p:cNvPr>
          <p:cNvCxnSpPr>
            <a:cxnSpLocks/>
            <a:endCxn id="28" idx="1"/>
          </p:cNvCxnSpPr>
          <p:nvPr/>
        </p:nvCxnSpPr>
        <p:spPr>
          <a:xfrm flipV="1">
            <a:off x="8691513" y="3014355"/>
            <a:ext cx="1329180" cy="1228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DE3B6D72-63A1-402E-BD90-4944E8E00511}"/>
              </a:ext>
            </a:extLst>
          </p:cNvPr>
          <p:cNvCxnSpPr/>
          <p:nvPr/>
        </p:nvCxnSpPr>
        <p:spPr>
          <a:xfrm flipV="1">
            <a:off x="8894190" y="3552288"/>
            <a:ext cx="1121789" cy="2480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12D5CD71-25FC-44B0-9B80-CCE0CAC3385C}"/>
              </a:ext>
            </a:extLst>
          </p:cNvPr>
          <p:cNvCxnSpPr>
            <a:cxnSpLocks/>
            <a:endCxn id="30" idx="1"/>
          </p:cNvCxnSpPr>
          <p:nvPr/>
        </p:nvCxnSpPr>
        <p:spPr>
          <a:xfrm flipV="1">
            <a:off x="6721311" y="4053533"/>
            <a:ext cx="3403077" cy="5808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A1AD0166-F06F-41C5-8554-BC0DAC0C53F9}"/>
              </a:ext>
            </a:extLst>
          </p:cNvPr>
          <p:cNvSpPr txBox="1"/>
          <p:nvPr/>
        </p:nvSpPr>
        <p:spPr>
          <a:xfrm>
            <a:off x="10020693" y="1513608"/>
            <a:ext cx="1847654" cy="369332"/>
          </a:xfrm>
          <a:prstGeom prst="rect">
            <a:avLst/>
          </a:prstGeom>
          <a:noFill/>
          <a:ln>
            <a:solidFill>
              <a:schemeClr val="tx1"/>
            </a:solidFill>
          </a:ln>
        </p:spPr>
        <p:txBody>
          <a:bodyPr wrap="square" rtlCol="0">
            <a:spAutoFit/>
          </a:bodyPr>
          <a:lstStyle/>
          <a:p>
            <a:r>
              <a:rPr lang="en-IN" dirty="0"/>
              <a:t>Motor for roller</a:t>
            </a:r>
          </a:p>
        </p:txBody>
      </p:sp>
      <p:sp>
        <p:nvSpPr>
          <p:cNvPr id="27" name="TextBox 26">
            <a:extLst>
              <a:ext uri="{FF2B5EF4-FFF2-40B4-BE49-F238E27FC236}">
                <a16:creationId xmlns:a16="http://schemas.microsoft.com/office/drawing/2014/main" id="{052EC047-FE93-4E26-A3C2-296AC76BEAF2}"/>
              </a:ext>
            </a:extLst>
          </p:cNvPr>
          <p:cNvSpPr txBox="1"/>
          <p:nvPr/>
        </p:nvSpPr>
        <p:spPr>
          <a:xfrm>
            <a:off x="10020693" y="2031657"/>
            <a:ext cx="2067612" cy="738664"/>
          </a:xfrm>
          <a:prstGeom prst="rect">
            <a:avLst/>
          </a:prstGeom>
          <a:noFill/>
          <a:ln>
            <a:solidFill>
              <a:schemeClr val="tx1">
                <a:lumMod val="95000"/>
                <a:lumOff val="5000"/>
              </a:schemeClr>
            </a:solidFill>
          </a:ln>
        </p:spPr>
        <p:txBody>
          <a:bodyPr wrap="square" rtlCol="0">
            <a:spAutoFit/>
          </a:bodyPr>
          <a:lstStyle/>
          <a:p>
            <a:r>
              <a:rPr lang="en-IN" sz="1400" dirty="0"/>
              <a:t>Potentiometer as a substitute for servo actuator</a:t>
            </a:r>
          </a:p>
        </p:txBody>
      </p:sp>
      <p:sp>
        <p:nvSpPr>
          <p:cNvPr id="28" name="TextBox 27">
            <a:extLst>
              <a:ext uri="{FF2B5EF4-FFF2-40B4-BE49-F238E27FC236}">
                <a16:creationId xmlns:a16="http://schemas.microsoft.com/office/drawing/2014/main" id="{8273D4D6-E41F-4BE3-9DF5-5C5CB2C66ED3}"/>
              </a:ext>
            </a:extLst>
          </p:cNvPr>
          <p:cNvSpPr txBox="1"/>
          <p:nvPr/>
        </p:nvSpPr>
        <p:spPr>
          <a:xfrm>
            <a:off x="10020693" y="2860466"/>
            <a:ext cx="1243224" cy="307777"/>
          </a:xfrm>
          <a:prstGeom prst="rect">
            <a:avLst/>
          </a:prstGeom>
          <a:noFill/>
          <a:ln>
            <a:solidFill>
              <a:schemeClr val="tx1"/>
            </a:solidFill>
          </a:ln>
        </p:spPr>
        <p:txBody>
          <a:bodyPr wrap="square" rtlCol="0">
            <a:spAutoFit/>
          </a:bodyPr>
          <a:lstStyle/>
          <a:p>
            <a:r>
              <a:rPr lang="en-IN" sz="1400" dirty="0"/>
              <a:t>IR Sensor</a:t>
            </a:r>
          </a:p>
        </p:txBody>
      </p:sp>
      <p:sp>
        <p:nvSpPr>
          <p:cNvPr id="29" name="TextBox 28">
            <a:extLst>
              <a:ext uri="{FF2B5EF4-FFF2-40B4-BE49-F238E27FC236}">
                <a16:creationId xmlns:a16="http://schemas.microsoft.com/office/drawing/2014/main" id="{2B3942F1-6D9C-4B2F-A45A-AD9F9818919A}"/>
              </a:ext>
            </a:extLst>
          </p:cNvPr>
          <p:cNvSpPr txBox="1"/>
          <p:nvPr/>
        </p:nvSpPr>
        <p:spPr>
          <a:xfrm>
            <a:off x="10015979" y="3312308"/>
            <a:ext cx="2067612" cy="369332"/>
          </a:xfrm>
          <a:prstGeom prst="rect">
            <a:avLst/>
          </a:prstGeom>
          <a:noFill/>
          <a:ln>
            <a:solidFill>
              <a:schemeClr val="tx1"/>
            </a:solidFill>
          </a:ln>
        </p:spPr>
        <p:txBody>
          <a:bodyPr wrap="square" rtlCol="0">
            <a:spAutoFit/>
          </a:bodyPr>
          <a:lstStyle/>
          <a:p>
            <a:r>
              <a:rPr lang="en-IN" dirty="0"/>
              <a:t>Motor for conveyor</a:t>
            </a:r>
          </a:p>
        </p:txBody>
      </p:sp>
      <p:sp>
        <p:nvSpPr>
          <p:cNvPr id="30" name="TextBox 29">
            <a:extLst>
              <a:ext uri="{FF2B5EF4-FFF2-40B4-BE49-F238E27FC236}">
                <a16:creationId xmlns:a16="http://schemas.microsoft.com/office/drawing/2014/main" id="{62DEF5DD-5535-4FF5-8A0D-C862DDD7F0C8}"/>
              </a:ext>
            </a:extLst>
          </p:cNvPr>
          <p:cNvSpPr txBox="1"/>
          <p:nvPr/>
        </p:nvSpPr>
        <p:spPr>
          <a:xfrm>
            <a:off x="10124388" y="3868867"/>
            <a:ext cx="1480008" cy="369332"/>
          </a:xfrm>
          <a:prstGeom prst="rect">
            <a:avLst/>
          </a:prstGeom>
          <a:noFill/>
          <a:ln>
            <a:solidFill>
              <a:schemeClr val="tx1"/>
            </a:solidFill>
          </a:ln>
        </p:spPr>
        <p:txBody>
          <a:bodyPr wrap="square" rtlCol="0">
            <a:spAutoFit/>
          </a:bodyPr>
          <a:lstStyle/>
          <a:p>
            <a:r>
              <a:rPr lang="en-IN" dirty="0"/>
              <a:t>Servo motor</a:t>
            </a:r>
          </a:p>
        </p:txBody>
      </p:sp>
      <p:sp>
        <p:nvSpPr>
          <p:cNvPr id="3" name="TextBox 2">
            <a:extLst>
              <a:ext uri="{FF2B5EF4-FFF2-40B4-BE49-F238E27FC236}">
                <a16:creationId xmlns:a16="http://schemas.microsoft.com/office/drawing/2014/main" id="{6D381CC8-EA8C-4D2C-95E2-FD888044457D}"/>
              </a:ext>
            </a:extLst>
          </p:cNvPr>
          <p:cNvSpPr txBox="1"/>
          <p:nvPr/>
        </p:nvSpPr>
        <p:spPr>
          <a:xfrm>
            <a:off x="908139" y="5414549"/>
            <a:ext cx="7321462" cy="646331"/>
          </a:xfrm>
          <a:prstGeom prst="rect">
            <a:avLst/>
          </a:prstGeom>
          <a:noFill/>
        </p:spPr>
        <p:txBody>
          <a:bodyPr wrap="square" rtlCol="0">
            <a:spAutoFit/>
          </a:bodyPr>
          <a:lstStyle/>
          <a:p>
            <a:r>
              <a:rPr lang="en-IN" dirty="0" err="1"/>
              <a:t>Link:</a:t>
            </a:r>
            <a:r>
              <a:rPr lang="en-IN" dirty="0" err="1">
                <a:hlinkClick r:id="rId3"/>
              </a:rPr>
              <a:t>https</a:t>
            </a:r>
            <a:r>
              <a:rPr lang="en-IN" dirty="0">
                <a:hlinkClick r:id="rId3"/>
              </a:rPr>
              <a:t>://www.tinkercad.com/things/9jxihJYIf2H-ee-lab/editel?sharecode=o70dY4kcI54FgaDSGNl-vqSNsg8Belpk17SCcnSQsf8</a:t>
            </a:r>
            <a:endParaRPr lang="en-IN" dirty="0"/>
          </a:p>
        </p:txBody>
      </p:sp>
      <p:sp>
        <p:nvSpPr>
          <p:cNvPr id="16" name="Footer Placeholder 4">
            <a:extLst>
              <a:ext uri="{FF2B5EF4-FFF2-40B4-BE49-F238E27FC236}">
                <a16:creationId xmlns:a16="http://schemas.microsoft.com/office/drawing/2014/main" id="{1823DD66-2482-400D-BBFD-8753DCAC27BA}"/>
              </a:ext>
            </a:extLst>
          </p:cNvPr>
          <p:cNvSpPr>
            <a:spLocks noGrp="1"/>
          </p:cNvSpPr>
          <p:nvPr>
            <p:ph type="ftr" sz="quarter" idx="11"/>
          </p:nvPr>
        </p:nvSpPr>
        <p:spPr>
          <a:xfrm>
            <a:off x="3878344" y="6227843"/>
            <a:ext cx="4114800" cy="365125"/>
          </a:xfrm>
        </p:spPr>
        <p:txBody>
          <a:bodyPr/>
          <a:lstStyle/>
          <a:p>
            <a:r>
              <a:rPr lang="en-US" dirty="0"/>
              <a:t>TEAM NO  14                                                                                                                                                                                                                                            CMR COLLEGE OF ENGINEERING &amp; TECHNOLOGY</a:t>
            </a:r>
            <a:endParaRPr lang="en-IN" dirty="0"/>
          </a:p>
        </p:txBody>
      </p:sp>
      <p:sp>
        <p:nvSpPr>
          <p:cNvPr id="18" name="Date Placeholder 3">
            <a:extLst>
              <a:ext uri="{FF2B5EF4-FFF2-40B4-BE49-F238E27FC236}">
                <a16:creationId xmlns:a16="http://schemas.microsoft.com/office/drawing/2014/main" id="{FFFFB3A6-F5A8-4727-8639-B569CE05D7F1}"/>
              </a:ext>
            </a:extLst>
          </p:cNvPr>
          <p:cNvSpPr>
            <a:spLocks noGrp="1"/>
          </p:cNvSpPr>
          <p:nvPr>
            <p:ph type="dt" sz="half" idx="10"/>
          </p:nvPr>
        </p:nvSpPr>
        <p:spPr>
          <a:xfrm>
            <a:off x="734506" y="6379096"/>
            <a:ext cx="2743200" cy="365125"/>
          </a:xfrm>
        </p:spPr>
        <p:txBody>
          <a:bodyPr/>
          <a:lstStyle/>
          <a:p>
            <a:fld id="{8CE25762-42EF-446E-BE0A-105709F84E71}" type="datetime1">
              <a:rPr lang="en-IN" smtClean="0"/>
              <a:t>23-11-2021</a:t>
            </a:fld>
            <a:endParaRPr lang="en-IN" dirty="0"/>
          </a:p>
        </p:txBody>
      </p:sp>
    </p:spTree>
    <p:extLst>
      <p:ext uri="{BB962C8B-B14F-4D97-AF65-F5344CB8AC3E}">
        <p14:creationId xmlns:p14="http://schemas.microsoft.com/office/powerpoint/2010/main" val="28444749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2CC4B-2198-48EE-846D-D3A17B98FCC8}"/>
              </a:ext>
            </a:extLst>
          </p:cNvPr>
          <p:cNvSpPr>
            <a:spLocks noGrp="1"/>
          </p:cNvSpPr>
          <p:nvPr>
            <p:ph type="title"/>
          </p:nvPr>
        </p:nvSpPr>
        <p:spPr>
          <a:xfrm>
            <a:off x="838200" y="365125"/>
            <a:ext cx="4052582" cy="1325563"/>
          </a:xfrm>
          <a:solidFill>
            <a:schemeClr val="bg2"/>
          </a:solidFill>
        </p:spPr>
        <p:txBody>
          <a:bodyPr>
            <a:normAutofit/>
          </a:bodyPr>
          <a:lstStyle/>
          <a:p>
            <a:r>
              <a:rPr lang="en-IN" sz="7200" dirty="0">
                <a:solidFill>
                  <a:schemeClr val="tx2">
                    <a:lumMod val="75000"/>
                  </a:schemeClr>
                </a:solidFill>
                <a:effectLst>
                  <a:outerShdw blurRad="38100" dist="38100" dir="2700000" algn="tl">
                    <a:srgbClr val="000000">
                      <a:alpha val="43137"/>
                    </a:srgbClr>
                  </a:outerShdw>
                </a:effectLst>
                <a:latin typeface="Bahnschrift Condensed" panose="020B0502040204020203" pitchFamily="34" charset="0"/>
              </a:rPr>
              <a:t>WORKING:</a:t>
            </a:r>
          </a:p>
        </p:txBody>
      </p:sp>
      <p:sp>
        <p:nvSpPr>
          <p:cNvPr id="3" name="Content Placeholder 2">
            <a:extLst>
              <a:ext uri="{FF2B5EF4-FFF2-40B4-BE49-F238E27FC236}">
                <a16:creationId xmlns:a16="http://schemas.microsoft.com/office/drawing/2014/main" id="{2B5CC145-7837-4474-9862-154E434C4B56}"/>
              </a:ext>
            </a:extLst>
          </p:cNvPr>
          <p:cNvSpPr>
            <a:spLocks noGrp="1"/>
          </p:cNvSpPr>
          <p:nvPr>
            <p:ph idx="1"/>
          </p:nvPr>
        </p:nvSpPr>
        <p:spPr/>
        <p:txBody>
          <a:bodyPr>
            <a:normAutofit lnSpcReduction="10000"/>
          </a:bodyPr>
          <a:lstStyle/>
          <a:p>
            <a:r>
              <a:rPr lang="en-IN" dirty="0"/>
              <a:t>The tray holds the raw material (A3 paper 1-2mm thickness).</a:t>
            </a:r>
          </a:p>
          <a:p>
            <a:r>
              <a:rPr lang="en-IN" dirty="0"/>
              <a:t>Then the papers are pulled one at a time onto the belt(rotating) with  the help of </a:t>
            </a:r>
            <a:r>
              <a:rPr lang="en-IN" u="sng" dirty="0"/>
              <a:t>rollers</a:t>
            </a:r>
            <a:r>
              <a:rPr lang="en-IN" dirty="0"/>
              <a:t>.</a:t>
            </a:r>
          </a:p>
          <a:p>
            <a:pPr marL="0" indent="0">
              <a:buNone/>
            </a:pPr>
            <a:r>
              <a:rPr lang="en-IN" dirty="0"/>
              <a:t>                                    ROLLERS-&gt;are made from PVC pipes covered with                            			  some </a:t>
            </a:r>
            <a:r>
              <a:rPr lang="en-IN" u="sng" dirty="0"/>
              <a:t>duct tape</a:t>
            </a:r>
            <a:r>
              <a:rPr lang="en-IN" dirty="0"/>
              <a:t> to provide grip to pull the papers.</a:t>
            </a:r>
          </a:p>
          <a:p>
            <a:r>
              <a:rPr lang="en-IN" dirty="0"/>
              <a:t>2 rollers each rotating in the opposite directions pull the paper.</a:t>
            </a:r>
          </a:p>
          <a:p>
            <a:pPr marL="0" indent="0">
              <a:buNone/>
            </a:pPr>
            <a:r>
              <a:rPr lang="en-IN" dirty="0"/>
              <a:t>                              [the rollers are approx. 1-2mm apart from each other]</a:t>
            </a:r>
          </a:p>
          <a:p>
            <a:r>
              <a:rPr lang="en-IN" dirty="0"/>
              <a:t>The rollers are connected to separate motors. [DC Motor]</a:t>
            </a:r>
          </a:p>
          <a:p>
            <a:r>
              <a:rPr lang="en-IN" dirty="0"/>
              <a:t>The belt moves in such a way that the paper is brought to the glue pulley, thereby applying glue on the edges of the paper.  </a:t>
            </a:r>
            <a:endParaRPr lang="en-IN" u="sng" dirty="0"/>
          </a:p>
        </p:txBody>
      </p:sp>
      <p:sp>
        <p:nvSpPr>
          <p:cNvPr id="4" name="Left Bracket 3">
            <a:extLst>
              <a:ext uri="{FF2B5EF4-FFF2-40B4-BE49-F238E27FC236}">
                <a16:creationId xmlns:a16="http://schemas.microsoft.com/office/drawing/2014/main" id="{433EE27F-E8D8-4442-9CD2-6FD2D82C92DA}"/>
              </a:ext>
            </a:extLst>
          </p:cNvPr>
          <p:cNvSpPr/>
          <p:nvPr/>
        </p:nvSpPr>
        <p:spPr>
          <a:xfrm>
            <a:off x="3296519" y="3041976"/>
            <a:ext cx="321012" cy="963039"/>
          </a:xfrm>
          <a:prstGeom prst="leftBracket">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IN"/>
          </a:p>
        </p:txBody>
      </p:sp>
      <p:sp>
        <p:nvSpPr>
          <p:cNvPr id="5" name="Right Bracket 4">
            <a:extLst>
              <a:ext uri="{FF2B5EF4-FFF2-40B4-BE49-F238E27FC236}">
                <a16:creationId xmlns:a16="http://schemas.microsoft.com/office/drawing/2014/main" id="{3E850AF1-C081-40FC-853A-784A4B41A7D2}"/>
              </a:ext>
            </a:extLst>
          </p:cNvPr>
          <p:cNvSpPr/>
          <p:nvPr/>
        </p:nvSpPr>
        <p:spPr>
          <a:xfrm>
            <a:off x="10927985" y="3041976"/>
            <a:ext cx="330740" cy="992221"/>
          </a:xfrm>
          <a:prstGeom prst="rightBracket">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IN"/>
          </a:p>
        </p:txBody>
      </p:sp>
      <p:sp>
        <p:nvSpPr>
          <p:cNvPr id="6" name="Arrow: Curved Right 5">
            <a:extLst>
              <a:ext uri="{FF2B5EF4-FFF2-40B4-BE49-F238E27FC236}">
                <a16:creationId xmlns:a16="http://schemas.microsoft.com/office/drawing/2014/main" id="{B7C5316C-3206-4028-93E7-54F5E6A6476B}"/>
              </a:ext>
            </a:extLst>
          </p:cNvPr>
          <p:cNvSpPr/>
          <p:nvPr/>
        </p:nvSpPr>
        <p:spPr>
          <a:xfrm rot="19046847">
            <a:off x="2195329" y="3010818"/>
            <a:ext cx="544750" cy="698784"/>
          </a:xfrm>
          <a:prstGeom prst="curved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solidFill>
                <a:schemeClr val="tx1"/>
              </a:solidFill>
            </a:endParaRPr>
          </a:p>
        </p:txBody>
      </p:sp>
      <p:sp>
        <p:nvSpPr>
          <p:cNvPr id="7" name="Footer Placeholder 4">
            <a:extLst>
              <a:ext uri="{FF2B5EF4-FFF2-40B4-BE49-F238E27FC236}">
                <a16:creationId xmlns:a16="http://schemas.microsoft.com/office/drawing/2014/main" id="{E1C7FF22-C79B-4501-8529-F9E3E60AE565}"/>
              </a:ext>
            </a:extLst>
          </p:cNvPr>
          <p:cNvSpPr>
            <a:spLocks noGrp="1"/>
          </p:cNvSpPr>
          <p:nvPr>
            <p:ph type="ftr" sz="quarter" idx="11"/>
          </p:nvPr>
        </p:nvSpPr>
        <p:spPr>
          <a:xfrm>
            <a:off x="3878344" y="6227843"/>
            <a:ext cx="4114800" cy="365125"/>
          </a:xfrm>
        </p:spPr>
        <p:txBody>
          <a:bodyPr/>
          <a:lstStyle/>
          <a:p>
            <a:r>
              <a:rPr lang="en-US" dirty="0"/>
              <a:t>TEAM NO  14                                                                                                                                                                                                                                            CMR COLLEGE OF ENGINEERING &amp; TECHNOLOGY</a:t>
            </a:r>
            <a:endParaRPr lang="en-IN" dirty="0"/>
          </a:p>
        </p:txBody>
      </p:sp>
      <p:sp>
        <p:nvSpPr>
          <p:cNvPr id="8" name="Date Placeholder 3">
            <a:extLst>
              <a:ext uri="{FF2B5EF4-FFF2-40B4-BE49-F238E27FC236}">
                <a16:creationId xmlns:a16="http://schemas.microsoft.com/office/drawing/2014/main" id="{FB6DC70D-B5C1-4DA4-9BDF-C5D664985694}"/>
              </a:ext>
            </a:extLst>
          </p:cNvPr>
          <p:cNvSpPr>
            <a:spLocks noGrp="1"/>
          </p:cNvSpPr>
          <p:nvPr>
            <p:ph type="dt" sz="half" idx="10"/>
          </p:nvPr>
        </p:nvSpPr>
        <p:spPr>
          <a:xfrm>
            <a:off x="838200" y="6356350"/>
            <a:ext cx="2743200" cy="365125"/>
          </a:xfrm>
        </p:spPr>
        <p:txBody>
          <a:bodyPr/>
          <a:lstStyle/>
          <a:p>
            <a:fld id="{8CE25762-42EF-446E-BE0A-105709F84E71}" type="datetime1">
              <a:rPr lang="en-IN" smtClean="0"/>
              <a:t>23-11-2021</a:t>
            </a:fld>
            <a:endParaRPr lang="en-IN"/>
          </a:p>
        </p:txBody>
      </p:sp>
    </p:spTree>
    <p:extLst>
      <p:ext uri="{BB962C8B-B14F-4D97-AF65-F5344CB8AC3E}">
        <p14:creationId xmlns:p14="http://schemas.microsoft.com/office/powerpoint/2010/main" val="14179729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9C6526-3F41-4535-8A87-9704DB01049C}"/>
              </a:ext>
            </a:extLst>
          </p:cNvPr>
          <p:cNvSpPr>
            <a:spLocks noGrp="1"/>
          </p:cNvSpPr>
          <p:nvPr>
            <p:ph type="title"/>
          </p:nvPr>
        </p:nvSpPr>
        <p:spPr/>
        <p:txBody>
          <a:bodyPr>
            <a:normAutofit/>
          </a:bodyPr>
          <a:lstStyle/>
          <a:p>
            <a:br>
              <a:rPr lang="en-IN" dirty="0"/>
            </a:br>
            <a:endParaRPr lang="en-IN" dirty="0"/>
          </a:p>
        </p:txBody>
      </p:sp>
      <p:sp>
        <p:nvSpPr>
          <p:cNvPr id="4" name="Content Placeholder 3">
            <a:extLst>
              <a:ext uri="{FF2B5EF4-FFF2-40B4-BE49-F238E27FC236}">
                <a16:creationId xmlns:a16="http://schemas.microsoft.com/office/drawing/2014/main" id="{CC0FA4C4-F94B-4E33-87BD-649110507646}"/>
              </a:ext>
            </a:extLst>
          </p:cNvPr>
          <p:cNvSpPr>
            <a:spLocks noGrp="1"/>
          </p:cNvSpPr>
          <p:nvPr>
            <p:ph idx="1"/>
          </p:nvPr>
        </p:nvSpPr>
        <p:spPr>
          <a:xfrm>
            <a:off x="838200" y="1112363"/>
            <a:ext cx="10515600" cy="5064600"/>
          </a:xfrm>
        </p:spPr>
        <p:txBody>
          <a:bodyPr/>
          <a:lstStyle/>
          <a:p>
            <a:r>
              <a:rPr lang="en-IN" dirty="0"/>
              <a:t>The glued paper then falls on the </a:t>
            </a:r>
            <a:r>
              <a:rPr lang="en-IN" u="sng" dirty="0"/>
              <a:t>folding station</a:t>
            </a:r>
            <a:r>
              <a:rPr lang="en-IN" dirty="0"/>
              <a:t>.</a:t>
            </a:r>
          </a:p>
          <a:p>
            <a:pPr marL="0" indent="0">
              <a:buNone/>
            </a:pPr>
            <a:r>
              <a:rPr lang="en-IN" dirty="0"/>
              <a:t>                                      the servo motor connected with the Arduino                        			    performs the task of folding the paper .</a:t>
            </a:r>
          </a:p>
          <a:p>
            <a:pPr marL="0" indent="0">
              <a:buNone/>
            </a:pPr>
            <a:endParaRPr lang="en-IN" dirty="0"/>
          </a:p>
          <a:p>
            <a:pPr marL="0" indent="0">
              <a:buNone/>
            </a:pPr>
            <a:r>
              <a:rPr lang="en-IN" dirty="0"/>
              <a:t>     </a:t>
            </a:r>
            <a:r>
              <a:rPr lang="en-IN" b="1" dirty="0"/>
              <a:t>THE FOLDING STATION:</a:t>
            </a:r>
            <a:r>
              <a:rPr lang="en-IN" dirty="0"/>
              <a:t>  </a:t>
            </a:r>
          </a:p>
          <a:p>
            <a:r>
              <a:rPr lang="en-IN" dirty="0"/>
              <a:t>The folding station requires a motor connected to the Arduino which gets it to run for 15s and relax for 2s.</a:t>
            </a:r>
          </a:p>
          <a:p>
            <a:r>
              <a:rPr lang="en-IN" dirty="0"/>
              <a:t>During the relaxation time the paper bag needs to be manually cut/punched for handles.  </a:t>
            </a:r>
          </a:p>
        </p:txBody>
      </p:sp>
      <p:sp>
        <p:nvSpPr>
          <p:cNvPr id="5" name="Left Bracket 4">
            <a:extLst>
              <a:ext uri="{FF2B5EF4-FFF2-40B4-BE49-F238E27FC236}">
                <a16:creationId xmlns:a16="http://schemas.microsoft.com/office/drawing/2014/main" id="{AD25529A-1E22-4BD8-8C71-C308438B961F}"/>
              </a:ext>
            </a:extLst>
          </p:cNvPr>
          <p:cNvSpPr/>
          <p:nvPr/>
        </p:nvSpPr>
        <p:spPr>
          <a:xfrm>
            <a:off x="3789575" y="1598940"/>
            <a:ext cx="263950" cy="838986"/>
          </a:xfrm>
          <a:prstGeom prst="leftBracket">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IN"/>
          </a:p>
        </p:txBody>
      </p:sp>
      <p:sp>
        <p:nvSpPr>
          <p:cNvPr id="6" name="Right Bracket 5">
            <a:extLst>
              <a:ext uri="{FF2B5EF4-FFF2-40B4-BE49-F238E27FC236}">
                <a16:creationId xmlns:a16="http://schemas.microsoft.com/office/drawing/2014/main" id="{272C029C-AA99-4736-AFAE-B002CCEF2F03}"/>
              </a:ext>
            </a:extLst>
          </p:cNvPr>
          <p:cNvSpPr/>
          <p:nvPr/>
        </p:nvSpPr>
        <p:spPr>
          <a:xfrm>
            <a:off x="10323136" y="1598940"/>
            <a:ext cx="263950" cy="838986"/>
          </a:xfrm>
          <a:prstGeom prst="rightBracket">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IN"/>
          </a:p>
        </p:txBody>
      </p:sp>
      <p:sp>
        <p:nvSpPr>
          <p:cNvPr id="7" name="Footer Placeholder 4">
            <a:extLst>
              <a:ext uri="{FF2B5EF4-FFF2-40B4-BE49-F238E27FC236}">
                <a16:creationId xmlns:a16="http://schemas.microsoft.com/office/drawing/2014/main" id="{6F0FBBE5-FC2E-45EA-B75D-E341621C3C4A}"/>
              </a:ext>
            </a:extLst>
          </p:cNvPr>
          <p:cNvSpPr>
            <a:spLocks noGrp="1"/>
          </p:cNvSpPr>
          <p:nvPr>
            <p:ph type="ftr" sz="quarter" idx="11"/>
          </p:nvPr>
        </p:nvSpPr>
        <p:spPr>
          <a:xfrm>
            <a:off x="3878344" y="6227843"/>
            <a:ext cx="4114800" cy="365125"/>
          </a:xfrm>
        </p:spPr>
        <p:txBody>
          <a:bodyPr/>
          <a:lstStyle/>
          <a:p>
            <a:r>
              <a:rPr lang="en-US" dirty="0"/>
              <a:t>TEAM NO  14                                                                                                                                                                                                                                            CMR COLLEGE OF ENGINEERING &amp; TECHNOLOGY</a:t>
            </a:r>
            <a:endParaRPr lang="en-IN" dirty="0"/>
          </a:p>
        </p:txBody>
      </p:sp>
      <p:sp>
        <p:nvSpPr>
          <p:cNvPr id="8" name="Date Placeholder 3">
            <a:extLst>
              <a:ext uri="{FF2B5EF4-FFF2-40B4-BE49-F238E27FC236}">
                <a16:creationId xmlns:a16="http://schemas.microsoft.com/office/drawing/2014/main" id="{44F5E528-DEFA-42B5-AA74-93720C195984}"/>
              </a:ext>
            </a:extLst>
          </p:cNvPr>
          <p:cNvSpPr>
            <a:spLocks noGrp="1"/>
          </p:cNvSpPr>
          <p:nvPr>
            <p:ph type="dt" sz="half" idx="10"/>
          </p:nvPr>
        </p:nvSpPr>
        <p:spPr>
          <a:xfrm>
            <a:off x="743932" y="6310312"/>
            <a:ext cx="2743200" cy="365125"/>
          </a:xfrm>
        </p:spPr>
        <p:txBody>
          <a:bodyPr/>
          <a:lstStyle/>
          <a:p>
            <a:fld id="{8CE25762-42EF-446E-BE0A-105709F84E71}" type="datetime1">
              <a:rPr lang="en-IN" smtClean="0"/>
              <a:t>23-11-2021</a:t>
            </a:fld>
            <a:endParaRPr lang="en-IN"/>
          </a:p>
        </p:txBody>
      </p:sp>
    </p:spTree>
    <p:extLst>
      <p:ext uri="{BB962C8B-B14F-4D97-AF65-F5344CB8AC3E}">
        <p14:creationId xmlns:p14="http://schemas.microsoft.com/office/powerpoint/2010/main" val="14477386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7150E-DEE9-47EF-91F6-09E3D8C006F9}"/>
              </a:ext>
            </a:extLst>
          </p:cNvPr>
          <p:cNvSpPr>
            <a:spLocks noGrp="1"/>
          </p:cNvSpPr>
          <p:nvPr>
            <p:ph type="title"/>
          </p:nvPr>
        </p:nvSpPr>
        <p:spPr>
          <a:xfrm>
            <a:off x="392783" y="176187"/>
            <a:ext cx="9210986" cy="1143000"/>
          </a:xfrm>
          <a:solidFill>
            <a:schemeClr val="bg2"/>
          </a:solidFill>
        </p:spPr>
        <p:txBody>
          <a:bodyPr/>
          <a:lstStyle/>
          <a:p>
            <a:r>
              <a:rPr lang="en-US" dirty="0"/>
              <a:t>The Problem:       (FEEDING THE PAPER)</a:t>
            </a:r>
            <a:endParaRPr lang="en-IN" dirty="0"/>
          </a:p>
        </p:txBody>
      </p:sp>
      <p:sp>
        <p:nvSpPr>
          <p:cNvPr id="3" name="Content Placeholder 2">
            <a:extLst>
              <a:ext uri="{FF2B5EF4-FFF2-40B4-BE49-F238E27FC236}">
                <a16:creationId xmlns:a16="http://schemas.microsoft.com/office/drawing/2014/main" id="{273FF477-539D-4A9F-8E4B-3CA7B70B23C1}"/>
              </a:ext>
            </a:extLst>
          </p:cNvPr>
          <p:cNvSpPr>
            <a:spLocks noGrp="1"/>
          </p:cNvSpPr>
          <p:nvPr>
            <p:ph idx="1"/>
          </p:nvPr>
        </p:nvSpPr>
        <p:spPr>
          <a:xfrm>
            <a:off x="175967" y="1319187"/>
            <a:ext cx="11409576" cy="3381238"/>
          </a:xfrm>
        </p:spPr>
        <p:txBody>
          <a:bodyPr>
            <a:normAutofit/>
          </a:bodyPr>
          <a:lstStyle/>
          <a:p>
            <a:r>
              <a:rPr lang="en-US" dirty="0"/>
              <a:t>Multiple sheets of paper feed into a printer or copier because the feed mechanism fails to separate the paper.</a:t>
            </a:r>
          </a:p>
          <a:p>
            <a:r>
              <a:rPr lang="en-US" dirty="0"/>
              <a:t>The problem arises when the application of the normal force needed to feed the paper is not controlled adequately so more than one sheet of paper feeds.  Eliminating multiple paper feeds – called multi-feeds – requires paper separation, which adds complexity and cost to the paper feeder.</a:t>
            </a:r>
          </a:p>
          <a:p>
            <a:endParaRPr lang="en-IN" dirty="0"/>
          </a:p>
        </p:txBody>
      </p:sp>
      <p:pic>
        <p:nvPicPr>
          <p:cNvPr id="5" name="Picture 4">
            <a:extLst>
              <a:ext uri="{FF2B5EF4-FFF2-40B4-BE49-F238E27FC236}">
                <a16:creationId xmlns:a16="http://schemas.microsoft.com/office/drawing/2014/main" id="{CB1FE2AF-4874-4C47-B908-10A63C6D4491}"/>
              </a:ext>
            </a:extLst>
          </p:cNvPr>
          <p:cNvPicPr>
            <a:picLocks noChangeAspect="1"/>
          </p:cNvPicPr>
          <p:nvPr/>
        </p:nvPicPr>
        <p:blipFill rotWithShape="1">
          <a:blip r:embed="rId2"/>
          <a:srcRect l="30773" t="24880" r="29253" b="58213"/>
          <a:stretch/>
        </p:blipFill>
        <p:spPr>
          <a:xfrm>
            <a:off x="2154596" y="4190780"/>
            <a:ext cx="7449173" cy="1772239"/>
          </a:xfrm>
          <a:prstGeom prst="rect">
            <a:avLst/>
          </a:prstGeom>
        </p:spPr>
      </p:pic>
      <p:sp>
        <p:nvSpPr>
          <p:cNvPr id="6" name="Date Placeholder 3">
            <a:extLst>
              <a:ext uri="{FF2B5EF4-FFF2-40B4-BE49-F238E27FC236}">
                <a16:creationId xmlns:a16="http://schemas.microsoft.com/office/drawing/2014/main" id="{90F969B9-DE7C-49C7-9123-D157405B8F28}"/>
              </a:ext>
            </a:extLst>
          </p:cNvPr>
          <p:cNvSpPr>
            <a:spLocks noGrp="1"/>
          </p:cNvSpPr>
          <p:nvPr>
            <p:ph type="dt" sz="half" idx="10"/>
          </p:nvPr>
        </p:nvSpPr>
        <p:spPr>
          <a:xfrm>
            <a:off x="782996" y="6316688"/>
            <a:ext cx="2743200" cy="365125"/>
          </a:xfrm>
        </p:spPr>
        <p:txBody>
          <a:bodyPr/>
          <a:lstStyle/>
          <a:p>
            <a:fld id="{8CE25762-42EF-446E-BE0A-105709F84E71}" type="datetime1">
              <a:rPr lang="en-IN" smtClean="0"/>
              <a:t>23-11-2021</a:t>
            </a:fld>
            <a:endParaRPr lang="en-IN" dirty="0"/>
          </a:p>
        </p:txBody>
      </p:sp>
      <p:sp>
        <p:nvSpPr>
          <p:cNvPr id="7" name="Footer Placeholder 4">
            <a:extLst>
              <a:ext uri="{FF2B5EF4-FFF2-40B4-BE49-F238E27FC236}">
                <a16:creationId xmlns:a16="http://schemas.microsoft.com/office/drawing/2014/main" id="{A13B4987-CBD4-4590-9206-1C22A3E3517E}"/>
              </a:ext>
            </a:extLst>
          </p:cNvPr>
          <p:cNvSpPr>
            <a:spLocks noGrp="1"/>
          </p:cNvSpPr>
          <p:nvPr>
            <p:ph type="ftr" sz="quarter" idx="11"/>
          </p:nvPr>
        </p:nvSpPr>
        <p:spPr>
          <a:xfrm>
            <a:off x="3878344" y="6227843"/>
            <a:ext cx="4114800" cy="365125"/>
          </a:xfrm>
        </p:spPr>
        <p:txBody>
          <a:bodyPr/>
          <a:lstStyle/>
          <a:p>
            <a:r>
              <a:rPr lang="en-US" dirty="0"/>
              <a:t>TEAM NO  14                                                                                                                                                                                                                                            CMR COLLEGE OF ENGINEERING &amp; TECHNOLOGY</a:t>
            </a:r>
            <a:endParaRPr lang="en-IN" dirty="0"/>
          </a:p>
        </p:txBody>
      </p:sp>
    </p:spTree>
    <p:extLst>
      <p:ext uri="{BB962C8B-B14F-4D97-AF65-F5344CB8AC3E}">
        <p14:creationId xmlns:p14="http://schemas.microsoft.com/office/powerpoint/2010/main" val="25578423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5EFAB-B090-470D-9F1F-C1956335E3B6}"/>
              </a:ext>
            </a:extLst>
          </p:cNvPr>
          <p:cNvSpPr>
            <a:spLocks noGrp="1"/>
          </p:cNvSpPr>
          <p:nvPr>
            <p:ph type="title"/>
          </p:nvPr>
        </p:nvSpPr>
        <p:spPr>
          <a:xfrm>
            <a:off x="411637" y="81919"/>
            <a:ext cx="9136017" cy="964456"/>
          </a:xfrm>
          <a:solidFill>
            <a:schemeClr val="bg2"/>
          </a:solidFill>
        </p:spPr>
        <p:txBody>
          <a:bodyPr/>
          <a:lstStyle/>
          <a:p>
            <a:r>
              <a:rPr lang="en-IN" dirty="0"/>
              <a:t>The solution:    (FEEDING THE PAPER)</a:t>
            </a:r>
          </a:p>
        </p:txBody>
      </p:sp>
      <p:sp>
        <p:nvSpPr>
          <p:cNvPr id="3" name="Content Placeholder 2">
            <a:extLst>
              <a:ext uri="{FF2B5EF4-FFF2-40B4-BE49-F238E27FC236}">
                <a16:creationId xmlns:a16="http://schemas.microsoft.com/office/drawing/2014/main" id="{A93C306B-E96A-4C10-B949-55B725F5670C}"/>
              </a:ext>
            </a:extLst>
          </p:cNvPr>
          <p:cNvSpPr>
            <a:spLocks noGrp="1"/>
          </p:cNvSpPr>
          <p:nvPr>
            <p:ph idx="1"/>
          </p:nvPr>
        </p:nvSpPr>
        <p:spPr>
          <a:xfrm>
            <a:off x="279661" y="1046375"/>
            <a:ext cx="10972800" cy="4389120"/>
          </a:xfrm>
        </p:spPr>
        <p:txBody>
          <a:bodyPr/>
          <a:lstStyle/>
          <a:p>
            <a:r>
              <a:rPr lang="en-US" dirty="0"/>
              <a:t>Reliable operation of a separation roller requires that its resisting torque be correctly specified and balanced with other forces.  </a:t>
            </a:r>
          </a:p>
          <a:p>
            <a:r>
              <a:rPr lang="en-US" dirty="0"/>
              <a:t>The frictional properties of the rollers and paper often change over time and with different operating conditions (such as humidity), so the resisting torque of the separation roller must be well controlled to ensure continued reliable paper separation.</a:t>
            </a:r>
            <a:endParaRPr lang="en-IN" dirty="0"/>
          </a:p>
        </p:txBody>
      </p:sp>
      <p:pic>
        <p:nvPicPr>
          <p:cNvPr id="5" name="Picture 4">
            <a:extLst>
              <a:ext uri="{FF2B5EF4-FFF2-40B4-BE49-F238E27FC236}">
                <a16:creationId xmlns:a16="http://schemas.microsoft.com/office/drawing/2014/main" id="{341EB71F-6A05-43E5-982B-63893E3319EA}"/>
              </a:ext>
            </a:extLst>
          </p:cNvPr>
          <p:cNvPicPr>
            <a:picLocks noChangeAspect="1"/>
          </p:cNvPicPr>
          <p:nvPr/>
        </p:nvPicPr>
        <p:blipFill rotWithShape="1">
          <a:blip r:embed="rId2"/>
          <a:srcRect l="31159" t="67354" r="30258" b="13815"/>
          <a:stretch/>
        </p:blipFill>
        <p:spPr>
          <a:xfrm>
            <a:off x="3125972" y="3982210"/>
            <a:ext cx="5940055" cy="1630838"/>
          </a:xfrm>
          <a:prstGeom prst="rect">
            <a:avLst/>
          </a:prstGeom>
        </p:spPr>
      </p:pic>
      <p:sp>
        <p:nvSpPr>
          <p:cNvPr id="7" name="TextBox 6">
            <a:extLst>
              <a:ext uri="{FF2B5EF4-FFF2-40B4-BE49-F238E27FC236}">
                <a16:creationId xmlns:a16="http://schemas.microsoft.com/office/drawing/2014/main" id="{39753477-5EA8-44AA-9C4A-CD2D88E218BE}"/>
              </a:ext>
            </a:extLst>
          </p:cNvPr>
          <p:cNvSpPr txBox="1"/>
          <p:nvPr/>
        </p:nvSpPr>
        <p:spPr>
          <a:xfrm>
            <a:off x="9066027" y="3994951"/>
            <a:ext cx="2395045" cy="923330"/>
          </a:xfrm>
          <a:prstGeom prst="rect">
            <a:avLst/>
          </a:prstGeom>
          <a:noFill/>
        </p:spPr>
        <p:txBody>
          <a:bodyPr wrap="square" rtlCol="0">
            <a:spAutoFit/>
          </a:bodyPr>
          <a:lstStyle/>
          <a:p>
            <a:r>
              <a:rPr lang="en-US" dirty="0">
                <a:latin typeface="Bahnschrift Light Condensed" panose="020B0502040204020203" pitchFamily="34" charset="0"/>
              </a:rPr>
              <a:t>Friction between the rollers approximately estimated to be 0.4µ </a:t>
            </a:r>
            <a:endParaRPr lang="en-IN" dirty="0">
              <a:latin typeface="Bahnschrift Light Condensed" panose="020B0502040204020203" pitchFamily="34" charset="0"/>
            </a:endParaRPr>
          </a:p>
        </p:txBody>
      </p:sp>
      <p:sp>
        <p:nvSpPr>
          <p:cNvPr id="6" name="Footer Placeholder 4">
            <a:extLst>
              <a:ext uri="{FF2B5EF4-FFF2-40B4-BE49-F238E27FC236}">
                <a16:creationId xmlns:a16="http://schemas.microsoft.com/office/drawing/2014/main" id="{5E67405A-1BA8-4675-AE04-E8451A2ED2D6}"/>
              </a:ext>
            </a:extLst>
          </p:cNvPr>
          <p:cNvSpPr>
            <a:spLocks noGrp="1"/>
          </p:cNvSpPr>
          <p:nvPr>
            <p:ph type="ftr" sz="quarter" idx="11"/>
          </p:nvPr>
        </p:nvSpPr>
        <p:spPr>
          <a:xfrm>
            <a:off x="4038600" y="6356350"/>
            <a:ext cx="4114800" cy="365125"/>
          </a:xfrm>
        </p:spPr>
        <p:txBody>
          <a:bodyPr/>
          <a:lstStyle/>
          <a:p>
            <a:r>
              <a:rPr lang="en-US" dirty="0"/>
              <a:t>TEAM NO    14                                                                                                                                                                                                                                         CMR COLLEGE OF ENGINEERING &amp; TECHNOLOGY</a:t>
            </a:r>
            <a:endParaRPr lang="en-IN" dirty="0"/>
          </a:p>
        </p:txBody>
      </p:sp>
      <p:sp>
        <p:nvSpPr>
          <p:cNvPr id="8" name="Date Placeholder 3">
            <a:extLst>
              <a:ext uri="{FF2B5EF4-FFF2-40B4-BE49-F238E27FC236}">
                <a16:creationId xmlns:a16="http://schemas.microsoft.com/office/drawing/2014/main" id="{39D031D6-F9CF-4EB2-9536-D5C84A7087E8}"/>
              </a:ext>
            </a:extLst>
          </p:cNvPr>
          <p:cNvSpPr>
            <a:spLocks noGrp="1"/>
          </p:cNvSpPr>
          <p:nvPr>
            <p:ph type="dt" sz="half" idx="10"/>
          </p:nvPr>
        </p:nvSpPr>
        <p:spPr>
          <a:xfrm>
            <a:off x="659091" y="6356349"/>
            <a:ext cx="2743200" cy="365125"/>
          </a:xfrm>
        </p:spPr>
        <p:txBody>
          <a:bodyPr/>
          <a:lstStyle/>
          <a:p>
            <a:fld id="{8CE25762-42EF-446E-BE0A-105709F84E71}" type="datetime1">
              <a:rPr lang="en-IN" smtClean="0"/>
              <a:t>23-11-2021</a:t>
            </a:fld>
            <a:endParaRPr lang="en-IN" dirty="0"/>
          </a:p>
        </p:txBody>
      </p:sp>
    </p:spTree>
    <p:extLst>
      <p:ext uri="{BB962C8B-B14F-4D97-AF65-F5344CB8AC3E}">
        <p14:creationId xmlns:p14="http://schemas.microsoft.com/office/powerpoint/2010/main" val="1416718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3A2B4-82FD-42E7-9BF8-AA526891FE72}"/>
              </a:ext>
            </a:extLst>
          </p:cNvPr>
          <p:cNvSpPr>
            <a:spLocks noGrp="1"/>
          </p:cNvSpPr>
          <p:nvPr>
            <p:ph type="title"/>
          </p:nvPr>
        </p:nvSpPr>
        <p:spPr>
          <a:solidFill>
            <a:schemeClr val="bg2"/>
          </a:solidFill>
        </p:spPr>
        <p:txBody>
          <a:bodyPr/>
          <a:lstStyle/>
          <a:p>
            <a:r>
              <a:rPr lang="en-IN" b="1" u="sng" dirty="0"/>
              <a:t>Introduction </a:t>
            </a:r>
          </a:p>
        </p:txBody>
      </p:sp>
      <p:sp>
        <p:nvSpPr>
          <p:cNvPr id="3" name="Content Placeholder 2">
            <a:extLst>
              <a:ext uri="{FF2B5EF4-FFF2-40B4-BE49-F238E27FC236}">
                <a16:creationId xmlns:a16="http://schemas.microsoft.com/office/drawing/2014/main" id="{01BC3A8F-0B5B-4B9E-B914-9C5CCCAA62A4}"/>
              </a:ext>
            </a:extLst>
          </p:cNvPr>
          <p:cNvSpPr>
            <a:spLocks noGrp="1"/>
          </p:cNvSpPr>
          <p:nvPr>
            <p:ph idx="1"/>
          </p:nvPr>
        </p:nvSpPr>
        <p:spPr/>
        <p:txBody>
          <a:bodyPr>
            <a:normAutofit/>
          </a:bodyPr>
          <a:lstStyle/>
          <a:p>
            <a:pPr algn="just"/>
            <a:r>
              <a:rPr lang="en-US" dirty="0"/>
              <a:t>Due to the pandemic, the demand for blood donation has increased, and so have the donors. Many of the blood banks in rural areas or underdeveloped areas still use the manual file system for storing the details of donors. We, as a team came up with an online blood bank management system that can be used by</a:t>
            </a:r>
            <a:r>
              <a:rPr lang="en-IN" dirty="0"/>
              <a:t> various hospitals simultaneously to store the information regarding the available blood bags.</a:t>
            </a:r>
          </a:p>
        </p:txBody>
      </p:sp>
      <p:sp>
        <p:nvSpPr>
          <p:cNvPr id="4" name="Date Placeholder 3">
            <a:extLst>
              <a:ext uri="{FF2B5EF4-FFF2-40B4-BE49-F238E27FC236}">
                <a16:creationId xmlns:a16="http://schemas.microsoft.com/office/drawing/2014/main" id="{A792C4D2-23A0-49C1-B169-D0D7D2F57190}"/>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1F6BD51A-0422-4087-8068-6AF6D9E6BA8D}"/>
              </a:ext>
            </a:extLst>
          </p:cNvPr>
          <p:cNvSpPr>
            <a:spLocks noGrp="1"/>
          </p:cNvSpPr>
          <p:nvPr>
            <p:ph type="ftr" sz="quarter" idx="11"/>
          </p:nvPr>
        </p:nvSpPr>
        <p:spPr/>
        <p:txBody>
          <a:bodyPr/>
          <a:lstStyle/>
          <a:p>
            <a:r>
              <a:rPr lang="en-US"/>
              <a:t>TEAM NO                                                                                                                                                                                                                                             CMR COLLEGE OF ENGINEERING &amp; TECHNOLOGY</a:t>
            </a:r>
            <a:endParaRPr lang="en-IN"/>
          </a:p>
        </p:txBody>
      </p:sp>
      <p:sp>
        <p:nvSpPr>
          <p:cNvPr id="6" name="Slide Number Placeholder 5">
            <a:extLst>
              <a:ext uri="{FF2B5EF4-FFF2-40B4-BE49-F238E27FC236}">
                <a16:creationId xmlns:a16="http://schemas.microsoft.com/office/drawing/2014/main" id="{22CF8AD8-9781-4899-B68B-845FC9767F3F}"/>
              </a:ext>
            </a:extLst>
          </p:cNvPr>
          <p:cNvSpPr>
            <a:spLocks noGrp="1"/>
          </p:cNvSpPr>
          <p:nvPr>
            <p:ph type="sldNum" sz="quarter" idx="12"/>
          </p:nvPr>
        </p:nvSpPr>
        <p:spPr/>
        <p:txBody>
          <a:bodyPr/>
          <a:lstStyle/>
          <a:p>
            <a:fld id="{E604BF4D-7C9A-4EDD-B19D-300E7FAB9149}" type="slidenum">
              <a:rPr lang="en-IN" smtClean="0"/>
              <a:t>2</a:t>
            </a:fld>
            <a:endParaRPr lang="en-IN"/>
          </a:p>
        </p:txBody>
      </p:sp>
    </p:spTree>
    <p:extLst>
      <p:ext uri="{BB962C8B-B14F-4D97-AF65-F5344CB8AC3E}">
        <p14:creationId xmlns:p14="http://schemas.microsoft.com/office/powerpoint/2010/main" val="41028287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E21B5-1167-4274-808D-49BF8E838BD7}"/>
              </a:ext>
            </a:extLst>
          </p:cNvPr>
          <p:cNvSpPr>
            <a:spLocks noGrp="1"/>
          </p:cNvSpPr>
          <p:nvPr>
            <p:ph type="title"/>
          </p:nvPr>
        </p:nvSpPr>
        <p:spPr>
          <a:xfrm>
            <a:off x="216060" y="252675"/>
            <a:ext cx="6300070" cy="1143000"/>
          </a:xfrm>
          <a:solidFill>
            <a:schemeClr val="bg2"/>
          </a:solidFill>
        </p:spPr>
        <p:txBody>
          <a:bodyPr/>
          <a:lstStyle/>
          <a:p>
            <a:r>
              <a:rPr lang="en-IN" dirty="0"/>
              <a:t>THE GLUING STATION:</a:t>
            </a:r>
          </a:p>
        </p:txBody>
      </p:sp>
      <p:sp>
        <p:nvSpPr>
          <p:cNvPr id="3" name="Content Placeholder 2">
            <a:extLst>
              <a:ext uri="{FF2B5EF4-FFF2-40B4-BE49-F238E27FC236}">
                <a16:creationId xmlns:a16="http://schemas.microsoft.com/office/drawing/2014/main" id="{577BC4D9-3D44-4D21-B374-7E1B267A3545}"/>
              </a:ext>
            </a:extLst>
          </p:cNvPr>
          <p:cNvSpPr>
            <a:spLocks noGrp="1"/>
          </p:cNvSpPr>
          <p:nvPr>
            <p:ph idx="1"/>
          </p:nvPr>
        </p:nvSpPr>
        <p:spPr>
          <a:xfrm>
            <a:off x="0" y="1541941"/>
            <a:ext cx="7226461" cy="4922520"/>
          </a:xfrm>
        </p:spPr>
        <p:txBody>
          <a:bodyPr>
            <a:normAutofit/>
          </a:bodyPr>
          <a:lstStyle/>
          <a:p>
            <a:pPr lvl="1"/>
            <a:r>
              <a:rPr lang="en-US" sz="2600" dirty="0"/>
              <a:t>The Fevigum bottle is fixed by means of L-clamp, on the linear motor actuator.</a:t>
            </a:r>
          </a:p>
          <a:p>
            <a:pPr lvl="1"/>
            <a:r>
              <a:rPr lang="en-US" sz="2600" dirty="0"/>
              <a:t>The requirement is to get 2 opposite, parallel edges of newspaper glued.</a:t>
            </a:r>
          </a:p>
          <a:p>
            <a:pPr lvl="1"/>
            <a:r>
              <a:rPr lang="en-IN" sz="2600" dirty="0"/>
              <a:t>This is achieved by the linear servo actuator which is connected to the Arduino.</a:t>
            </a:r>
          </a:p>
          <a:p>
            <a:pPr lvl="1"/>
            <a:r>
              <a:rPr lang="en-IN" sz="2600" dirty="0"/>
              <a:t>Upon setting up the program, the pusher with the glue container glides along the flaps/ edges of the paper and hence the glued paper passes on to the folding station where it gets folded</a:t>
            </a:r>
          </a:p>
        </p:txBody>
      </p:sp>
      <p:pic>
        <p:nvPicPr>
          <p:cNvPr id="5" name="Picture 4">
            <a:extLst>
              <a:ext uri="{FF2B5EF4-FFF2-40B4-BE49-F238E27FC236}">
                <a16:creationId xmlns:a16="http://schemas.microsoft.com/office/drawing/2014/main" id="{8DCC8271-2203-4835-992A-97F017C4083A}"/>
              </a:ext>
            </a:extLst>
          </p:cNvPr>
          <p:cNvPicPr>
            <a:picLocks noChangeAspect="1"/>
          </p:cNvPicPr>
          <p:nvPr/>
        </p:nvPicPr>
        <p:blipFill rotWithShape="1">
          <a:blip r:embed="rId2"/>
          <a:srcRect l="22975" t="12995" r="27088" b="11392"/>
          <a:stretch/>
        </p:blipFill>
        <p:spPr>
          <a:xfrm>
            <a:off x="7801337" y="1395675"/>
            <a:ext cx="3294927" cy="2806326"/>
          </a:xfrm>
          <a:prstGeom prst="rect">
            <a:avLst/>
          </a:prstGeom>
        </p:spPr>
      </p:pic>
      <p:sp>
        <p:nvSpPr>
          <p:cNvPr id="6" name="TextBox 5">
            <a:extLst>
              <a:ext uri="{FF2B5EF4-FFF2-40B4-BE49-F238E27FC236}">
                <a16:creationId xmlns:a16="http://schemas.microsoft.com/office/drawing/2014/main" id="{DFD786DF-5BC0-4372-9169-7B65315C49E2}"/>
              </a:ext>
            </a:extLst>
          </p:cNvPr>
          <p:cNvSpPr txBox="1"/>
          <p:nvPr/>
        </p:nvSpPr>
        <p:spPr>
          <a:xfrm>
            <a:off x="7812911" y="4467828"/>
            <a:ext cx="3375949" cy="369332"/>
          </a:xfrm>
          <a:prstGeom prst="rect">
            <a:avLst/>
          </a:prstGeom>
          <a:noFill/>
        </p:spPr>
        <p:txBody>
          <a:bodyPr wrap="square" rtlCol="0">
            <a:spAutoFit/>
          </a:bodyPr>
          <a:lstStyle/>
          <a:p>
            <a:r>
              <a:rPr lang="en-IN" dirty="0"/>
              <a:t>actuator</a:t>
            </a:r>
          </a:p>
        </p:txBody>
      </p:sp>
      <p:sp>
        <p:nvSpPr>
          <p:cNvPr id="7" name="Date Placeholder 3">
            <a:extLst>
              <a:ext uri="{FF2B5EF4-FFF2-40B4-BE49-F238E27FC236}">
                <a16:creationId xmlns:a16="http://schemas.microsoft.com/office/drawing/2014/main" id="{0DD6CEDB-6B3E-4A49-B236-9B02E47F539C}"/>
              </a:ext>
            </a:extLst>
          </p:cNvPr>
          <p:cNvSpPr>
            <a:spLocks noGrp="1"/>
          </p:cNvSpPr>
          <p:nvPr>
            <p:ph type="dt" sz="half" idx="10"/>
          </p:nvPr>
        </p:nvSpPr>
        <p:spPr>
          <a:xfrm>
            <a:off x="838200" y="6356350"/>
            <a:ext cx="2743200" cy="365125"/>
          </a:xfrm>
        </p:spPr>
        <p:txBody>
          <a:bodyPr/>
          <a:lstStyle/>
          <a:p>
            <a:fld id="{8CE25762-42EF-446E-BE0A-105709F84E71}" type="datetime1">
              <a:rPr lang="en-IN" smtClean="0"/>
              <a:t>23-11-2021</a:t>
            </a:fld>
            <a:endParaRPr lang="en-IN" dirty="0"/>
          </a:p>
        </p:txBody>
      </p:sp>
      <p:sp>
        <p:nvSpPr>
          <p:cNvPr id="8" name="Footer Placeholder 4">
            <a:extLst>
              <a:ext uri="{FF2B5EF4-FFF2-40B4-BE49-F238E27FC236}">
                <a16:creationId xmlns:a16="http://schemas.microsoft.com/office/drawing/2014/main" id="{69421E52-8C23-4E78-8C6D-7BE5DF386FB2}"/>
              </a:ext>
            </a:extLst>
          </p:cNvPr>
          <p:cNvSpPr>
            <a:spLocks noGrp="1"/>
          </p:cNvSpPr>
          <p:nvPr>
            <p:ph type="ftr" sz="quarter" idx="11"/>
          </p:nvPr>
        </p:nvSpPr>
        <p:spPr>
          <a:xfrm>
            <a:off x="3878344" y="6227843"/>
            <a:ext cx="4114800" cy="365125"/>
          </a:xfrm>
        </p:spPr>
        <p:txBody>
          <a:bodyPr/>
          <a:lstStyle/>
          <a:p>
            <a:r>
              <a:rPr lang="en-US" dirty="0"/>
              <a:t>TEAM NO  14                                                                                                                                                                                                                                            CMR COLLEGE OF ENGINEERING &amp; TECHNOLOGY</a:t>
            </a:r>
            <a:endParaRPr lang="en-IN" dirty="0"/>
          </a:p>
        </p:txBody>
      </p:sp>
    </p:spTree>
    <p:extLst>
      <p:ext uri="{BB962C8B-B14F-4D97-AF65-F5344CB8AC3E}">
        <p14:creationId xmlns:p14="http://schemas.microsoft.com/office/powerpoint/2010/main" val="36251986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0FBAB-FDA1-49ED-B401-DB7C486B5241}"/>
              </a:ext>
            </a:extLst>
          </p:cNvPr>
          <p:cNvSpPr>
            <a:spLocks noGrp="1"/>
          </p:cNvSpPr>
          <p:nvPr>
            <p:ph type="title"/>
          </p:nvPr>
        </p:nvSpPr>
        <p:spPr>
          <a:xfrm>
            <a:off x="838200" y="365125"/>
            <a:ext cx="9508524" cy="1134161"/>
          </a:xfrm>
          <a:solidFill>
            <a:schemeClr val="bg2"/>
          </a:solidFill>
        </p:spPr>
        <p:txBody>
          <a:bodyPr/>
          <a:lstStyle/>
          <a:p>
            <a:r>
              <a:rPr lang="en-IN" dirty="0"/>
              <a:t>Advantages and Disadvantages of model</a:t>
            </a:r>
          </a:p>
        </p:txBody>
      </p:sp>
      <p:sp>
        <p:nvSpPr>
          <p:cNvPr id="3" name="Content Placeholder 2">
            <a:extLst>
              <a:ext uri="{FF2B5EF4-FFF2-40B4-BE49-F238E27FC236}">
                <a16:creationId xmlns:a16="http://schemas.microsoft.com/office/drawing/2014/main" id="{D710F785-9933-4AE2-9218-8E52D0D597ED}"/>
              </a:ext>
            </a:extLst>
          </p:cNvPr>
          <p:cNvSpPr>
            <a:spLocks noGrp="1"/>
          </p:cNvSpPr>
          <p:nvPr>
            <p:ph idx="1"/>
          </p:nvPr>
        </p:nvSpPr>
        <p:spPr>
          <a:xfrm>
            <a:off x="838200" y="1825625"/>
            <a:ext cx="5185528" cy="4351338"/>
          </a:xfrm>
        </p:spPr>
        <p:txBody>
          <a:bodyPr>
            <a:normAutofit fontScale="92500"/>
          </a:bodyPr>
          <a:lstStyle/>
          <a:p>
            <a:pPr marL="0" indent="0">
              <a:buNone/>
            </a:pPr>
            <a:r>
              <a:rPr lang="en-US" dirty="0"/>
              <a:t>ADVANTAGES </a:t>
            </a:r>
          </a:p>
          <a:p>
            <a:r>
              <a:rPr lang="en-US" dirty="0"/>
              <a:t> The paper pouch of sufficient size and strength can be manufactured.</a:t>
            </a:r>
          </a:p>
          <a:p>
            <a:r>
              <a:rPr lang="en-US" dirty="0"/>
              <a:t>It helps to reduce or eliminate the use of plastic bags. </a:t>
            </a:r>
          </a:p>
          <a:p>
            <a:r>
              <a:rPr lang="en-US" dirty="0"/>
              <a:t>It occupies less space and consumes less electricity.  </a:t>
            </a:r>
          </a:p>
          <a:p>
            <a:r>
              <a:rPr lang="en-US" dirty="0"/>
              <a:t>The machine is easy to operate as all the function is automatic once paper is feeded. </a:t>
            </a:r>
            <a:endParaRPr lang="en-IN" dirty="0"/>
          </a:p>
        </p:txBody>
      </p:sp>
      <p:sp>
        <p:nvSpPr>
          <p:cNvPr id="4" name="Date Placeholder 3">
            <a:extLst>
              <a:ext uri="{FF2B5EF4-FFF2-40B4-BE49-F238E27FC236}">
                <a16:creationId xmlns:a16="http://schemas.microsoft.com/office/drawing/2014/main" id="{72B538B1-0E57-47D2-BCE5-2DCCBCB972F0}"/>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1DC8E40B-015C-4944-A422-8381DF3311BF}"/>
              </a:ext>
            </a:extLst>
          </p:cNvPr>
          <p:cNvSpPr>
            <a:spLocks noGrp="1"/>
          </p:cNvSpPr>
          <p:nvPr>
            <p:ph type="ftr" sz="quarter" idx="11"/>
          </p:nvPr>
        </p:nvSpPr>
        <p:spPr/>
        <p:txBody>
          <a:bodyPr/>
          <a:lstStyle/>
          <a:p>
            <a:r>
              <a:rPr lang="en-US" dirty="0"/>
              <a:t>TEAM NO  14                                                                                                                                                                                                                                           CMR COLLEGE OF ENGINEERING &amp; TECHNOLOGY</a:t>
            </a:r>
            <a:endParaRPr lang="en-IN" dirty="0"/>
          </a:p>
        </p:txBody>
      </p:sp>
      <p:sp>
        <p:nvSpPr>
          <p:cNvPr id="6" name="Slide Number Placeholder 5">
            <a:extLst>
              <a:ext uri="{FF2B5EF4-FFF2-40B4-BE49-F238E27FC236}">
                <a16:creationId xmlns:a16="http://schemas.microsoft.com/office/drawing/2014/main" id="{AD82B9DE-B86B-4021-A89E-A9B5CCD09330}"/>
              </a:ext>
            </a:extLst>
          </p:cNvPr>
          <p:cNvSpPr>
            <a:spLocks noGrp="1"/>
          </p:cNvSpPr>
          <p:nvPr>
            <p:ph type="sldNum" sz="quarter" idx="12"/>
          </p:nvPr>
        </p:nvSpPr>
        <p:spPr/>
        <p:txBody>
          <a:bodyPr/>
          <a:lstStyle/>
          <a:p>
            <a:fld id="{E604BF4D-7C9A-4EDD-B19D-300E7FAB9149}" type="slidenum">
              <a:rPr lang="en-IN" smtClean="0"/>
              <a:t>21</a:t>
            </a:fld>
            <a:endParaRPr lang="en-IN"/>
          </a:p>
        </p:txBody>
      </p:sp>
      <p:sp>
        <p:nvSpPr>
          <p:cNvPr id="7" name="Content Placeholder 2">
            <a:extLst>
              <a:ext uri="{FF2B5EF4-FFF2-40B4-BE49-F238E27FC236}">
                <a16:creationId xmlns:a16="http://schemas.microsoft.com/office/drawing/2014/main" id="{0CDB3647-362F-451A-A72E-733F3ED90BE4}"/>
              </a:ext>
            </a:extLst>
          </p:cNvPr>
          <p:cNvSpPr txBox="1">
            <a:spLocks/>
          </p:cNvSpPr>
          <p:nvPr/>
        </p:nvSpPr>
        <p:spPr>
          <a:xfrm>
            <a:off x="6023728" y="1814594"/>
            <a:ext cx="5185528"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600" dirty="0"/>
              <a:t>DISADVANTAGES</a:t>
            </a:r>
          </a:p>
          <a:p>
            <a:r>
              <a:rPr lang="en-US" sz="2600" dirty="0"/>
              <a:t>The complete model is not automated.</a:t>
            </a:r>
          </a:p>
          <a:p>
            <a:r>
              <a:rPr lang="en-US" sz="2600" dirty="0"/>
              <a:t>It requires human interference to ensure that the work is taking place properly.</a:t>
            </a:r>
          </a:p>
          <a:p>
            <a:r>
              <a:rPr lang="en-US" sz="2600" dirty="0"/>
              <a:t>It is slightly fragile as the components are made from recycled materials.</a:t>
            </a:r>
          </a:p>
          <a:p>
            <a:r>
              <a:rPr lang="en-US" sz="2600" dirty="0"/>
              <a:t>All the finished products may not be of the same size. </a:t>
            </a:r>
          </a:p>
        </p:txBody>
      </p:sp>
    </p:spTree>
    <p:extLst>
      <p:ext uri="{BB962C8B-B14F-4D97-AF65-F5344CB8AC3E}">
        <p14:creationId xmlns:p14="http://schemas.microsoft.com/office/powerpoint/2010/main" val="40166060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06A3-0372-4880-A41A-BF25BABD192F}"/>
              </a:ext>
            </a:extLst>
          </p:cNvPr>
          <p:cNvSpPr>
            <a:spLocks noGrp="1"/>
          </p:cNvSpPr>
          <p:nvPr>
            <p:ph type="title"/>
          </p:nvPr>
        </p:nvSpPr>
        <p:spPr>
          <a:xfrm>
            <a:off x="838200" y="365126"/>
            <a:ext cx="4887097" cy="1109448"/>
          </a:xfrm>
          <a:solidFill>
            <a:schemeClr val="bg2"/>
          </a:solidFill>
        </p:spPr>
        <p:txBody>
          <a:bodyPr/>
          <a:lstStyle/>
          <a:p>
            <a:r>
              <a:rPr lang="en-IN" dirty="0"/>
              <a:t>List of Conclusions :</a:t>
            </a:r>
          </a:p>
        </p:txBody>
      </p:sp>
      <p:sp>
        <p:nvSpPr>
          <p:cNvPr id="3" name="Content Placeholder 2">
            <a:extLst>
              <a:ext uri="{FF2B5EF4-FFF2-40B4-BE49-F238E27FC236}">
                <a16:creationId xmlns:a16="http://schemas.microsoft.com/office/drawing/2014/main" id="{1BAF1E53-5B30-4487-A50D-818C5A8BFE1B}"/>
              </a:ext>
            </a:extLst>
          </p:cNvPr>
          <p:cNvSpPr>
            <a:spLocks noGrp="1"/>
          </p:cNvSpPr>
          <p:nvPr>
            <p:ph idx="1"/>
          </p:nvPr>
        </p:nvSpPr>
        <p:spPr/>
        <p:txBody>
          <a:bodyPr/>
          <a:lstStyle/>
          <a:p>
            <a:r>
              <a:rPr lang="en-US" dirty="0"/>
              <a:t> The machine is capable of producing paper pouch efficiently and within less time than conventional use.</a:t>
            </a:r>
          </a:p>
          <a:p>
            <a:r>
              <a:rPr lang="en-US" dirty="0"/>
              <a:t>  The paper pouch manufactured by machine is having enough strength for the use of keeping small items. </a:t>
            </a:r>
          </a:p>
          <a:p>
            <a:r>
              <a:rPr lang="en-US" dirty="0"/>
              <a:t>This is because of the 5V DC geared motor used in entire system.</a:t>
            </a:r>
          </a:p>
          <a:p>
            <a:r>
              <a:rPr lang="en-US" dirty="0"/>
              <a:t>Also glue needs to be replaced frequently. </a:t>
            </a:r>
          </a:p>
          <a:p>
            <a:r>
              <a:rPr lang="en-US" dirty="0"/>
              <a:t>Further one human assistance is required. </a:t>
            </a:r>
            <a:endParaRPr lang="en-IN" dirty="0"/>
          </a:p>
        </p:txBody>
      </p:sp>
      <p:sp>
        <p:nvSpPr>
          <p:cNvPr id="4" name="Date Placeholder 3">
            <a:extLst>
              <a:ext uri="{FF2B5EF4-FFF2-40B4-BE49-F238E27FC236}">
                <a16:creationId xmlns:a16="http://schemas.microsoft.com/office/drawing/2014/main" id="{3EF31318-5A1F-4E36-928C-8CB4DF99D725}"/>
              </a:ext>
            </a:extLst>
          </p:cNvPr>
          <p:cNvSpPr>
            <a:spLocks noGrp="1"/>
          </p:cNvSpPr>
          <p:nvPr>
            <p:ph type="dt" sz="half" idx="10"/>
          </p:nvPr>
        </p:nvSpPr>
        <p:spPr/>
        <p:txBody>
          <a:bodyPr/>
          <a:lstStyle/>
          <a:p>
            <a:fld id="{8CE25762-42EF-446E-BE0A-105709F84E71}" type="datetime1">
              <a:rPr lang="en-IN" smtClean="0"/>
              <a:t>23-11-2021</a:t>
            </a:fld>
            <a:endParaRPr lang="en-IN" dirty="0"/>
          </a:p>
        </p:txBody>
      </p:sp>
      <p:sp>
        <p:nvSpPr>
          <p:cNvPr id="5" name="Footer Placeholder 4">
            <a:extLst>
              <a:ext uri="{FF2B5EF4-FFF2-40B4-BE49-F238E27FC236}">
                <a16:creationId xmlns:a16="http://schemas.microsoft.com/office/drawing/2014/main" id="{966406AA-FF2F-4C86-9E2E-4519A6FB7DAA}"/>
              </a:ext>
            </a:extLst>
          </p:cNvPr>
          <p:cNvSpPr>
            <a:spLocks noGrp="1"/>
          </p:cNvSpPr>
          <p:nvPr>
            <p:ph type="ftr" sz="quarter" idx="11"/>
          </p:nvPr>
        </p:nvSpPr>
        <p:spPr/>
        <p:txBody>
          <a:bodyPr/>
          <a:lstStyle/>
          <a:p>
            <a:r>
              <a:rPr lang="en-US" dirty="0"/>
              <a:t>TEAM NO                                                                                                                                                                                                                                             CMR COLLEGE OF ENGINEERING &amp; TECHNOLOGY</a:t>
            </a:r>
            <a:endParaRPr lang="en-IN" dirty="0"/>
          </a:p>
        </p:txBody>
      </p:sp>
      <p:sp>
        <p:nvSpPr>
          <p:cNvPr id="6" name="Slide Number Placeholder 5">
            <a:extLst>
              <a:ext uri="{FF2B5EF4-FFF2-40B4-BE49-F238E27FC236}">
                <a16:creationId xmlns:a16="http://schemas.microsoft.com/office/drawing/2014/main" id="{A30AD390-6E71-438E-897A-E4BF152566B5}"/>
              </a:ext>
            </a:extLst>
          </p:cNvPr>
          <p:cNvSpPr>
            <a:spLocks noGrp="1"/>
          </p:cNvSpPr>
          <p:nvPr>
            <p:ph type="sldNum" sz="quarter" idx="12"/>
          </p:nvPr>
        </p:nvSpPr>
        <p:spPr/>
        <p:txBody>
          <a:bodyPr/>
          <a:lstStyle/>
          <a:p>
            <a:fld id="{E604BF4D-7C9A-4EDD-B19D-300E7FAB9149}" type="slidenum">
              <a:rPr lang="en-IN" smtClean="0"/>
              <a:t>22</a:t>
            </a:fld>
            <a:endParaRPr lang="en-IN"/>
          </a:p>
        </p:txBody>
      </p:sp>
    </p:spTree>
    <p:extLst>
      <p:ext uri="{BB962C8B-B14F-4D97-AF65-F5344CB8AC3E}">
        <p14:creationId xmlns:p14="http://schemas.microsoft.com/office/powerpoint/2010/main" val="22409177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581C2-B1C5-4EBE-93F3-61132E6960A7}"/>
              </a:ext>
            </a:extLst>
          </p:cNvPr>
          <p:cNvSpPr>
            <a:spLocks noGrp="1"/>
          </p:cNvSpPr>
          <p:nvPr>
            <p:ph type="title"/>
          </p:nvPr>
        </p:nvSpPr>
        <p:spPr>
          <a:xfrm>
            <a:off x="838201" y="365126"/>
            <a:ext cx="3041822" cy="1051782"/>
          </a:xfrm>
          <a:solidFill>
            <a:schemeClr val="bg2"/>
          </a:solidFill>
        </p:spPr>
        <p:txBody>
          <a:bodyPr/>
          <a:lstStyle/>
          <a:p>
            <a:r>
              <a:rPr lang="en-IN" dirty="0"/>
              <a:t>References: </a:t>
            </a:r>
          </a:p>
        </p:txBody>
      </p:sp>
      <p:sp>
        <p:nvSpPr>
          <p:cNvPr id="3" name="Content Placeholder 2">
            <a:extLst>
              <a:ext uri="{FF2B5EF4-FFF2-40B4-BE49-F238E27FC236}">
                <a16:creationId xmlns:a16="http://schemas.microsoft.com/office/drawing/2014/main" id="{AA81082F-F36F-4EE3-808D-F0A4F58C56EC}"/>
              </a:ext>
            </a:extLst>
          </p:cNvPr>
          <p:cNvSpPr>
            <a:spLocks noGrp="1"/>
          </p:cNvSpPr>
          <p:nvPr>
            <p:ph idx="1"/>
          </p:nvPr>
        </p:nvSpPr>
        <p:spPr/>
        <p:txBody>
          <a:bodyPr>
            <a:normAutofit fontScale="77500" lnSpcReduction="20000"/>
          </a:bodyPr>
          <a:lstStyle/>
          <a:p>
            <a:pPr marL="0" indent="0">
              <a:buNone/>
            </a:pPr>
            <a:r>
              <a:rPr lang="en-US" dirty="0"/>
              <a:t>[1].Geared DC motors (webpage) - https://www. engineers garage. com/insight/how-    geared-dc-motor-works </a:t>
            </a:r>
            <a:endParaRPr lang="en-IN" dirty="0"/>
          </a:p>
          <a:p>
            <a:pPr marL="0" indent="0">
              <a:buNone/>
            </a:pPr>
            <a:r>
              <a:rPr lang="en-US" dirty="0"/>
              <a:t> </a:t>
            </a:r>
            <a:endParaRPr lang="en-IN" dirty="0"/>
          </a:p>
          <a:p>
            <a:pPr marL="0" indent="0">
              <a:buNone/>
            </a:pPr>
            <a:r>
              <a:rPr lang="en-US" dirty="0"/>
              <a:t>[2]. L293D datasheet - http://www. ti.com/lit/ds /</a:t>
            </a:r>
            <a:r>
              <a:rPr lang="en-US" dirty="0" err="1"/>
              <a:t>symlink</a:t>
            </a:r>
            <a:r>
              <a:rPr lang="en-US" dirty="0"/>
              <a:t> /l293.pdf </a:t>
            </a:r>
            <a:endParaRPr lang="en-IN" dirty="0"/>
          </a:p>
          <a:p>
            <a:pPr marL="0" indent="0">
              <a:buNone/>
            </a:pPr>
            <a:r>
              <a:rPr lang="en-US" dirty="0"/>
              <a:t> </a:t>
            </a:r>
            <a:endParaRPr lang="en-IN" dirty="0"/>
          </a:p>
          <a:p>
            <a:pPr marL="0" indent="0">
              <a:buNone/>
            </a:pPr>
            <a:r>
              <a:rPr lang="en-US" dirty="0"/>
              <a:t>[3]. </a:t>
            </a:r>
            <a:r>
              <a:rPr lang="en-US" dirty="0" err="1"/>
              <a:t>Programmer‟s</a:t>
            </a:r>
            <a:r>
              <a:rPr lang="en-US" dirty="0"/>
              <a:t> Notepad (webpage) - https:// </a:t>
            </a:r>
            <a:r>
              <a:rPr lang="en-US" dirty="0" err="1"/>
              <a:t>en.wikipedi</a:t>
            </a:r>
            <a:r>
              <a:rPr lang="en-US" dirty="0"/>
              <a:t> a.org/wiki/Programmer%27s_Notepad </a:t>
            </a:r>
            <a:endParaRPr lang="en-IN" dirty="0"/>
          </a:p>
          <a:p>
            <a:pPr marL="0" indent="0">
              <a:buNone/>
            </a:pPr>
            <a:r>
              <a:rPr lang="en-US" dirty="0"/>
              <a:t> </a:t>
            </a:r>
            <a:endParaRPr lang="en-IN" dirty="0"/>
          </a:p>
          <a:p>
            <a:pPr marL="0" indent="0">
              <a:buNone/>
            </a:pPr>
            <a:r>
              <a:rPr lang="en-US" dirty="0"/>
              <a:t>[4]. WINAVR (webpage) - http://www.webring.or g/l/</a:t>
            </a:r>
            <a:r>
              <a:rPr lang="en-US" dirty="0" err="1"/>
              <a:t>rd?ring</a:t>
            </a:r>
            <a:r>
              <a:rPr lang="en-US" dirty="0"/>
              <a:t>= </a:t>
            </a:r>
            <a:r>
              <a:rPr lang="en-US" dirty="0" err="1"/>
              <a:t>avr;id</a:t>
            </a:r>
            <a:r>
              <a:rPr lang="en-US" dirty="0"/>
              <a:t>=59;url=http%3A%2F%2Fwinavr%2Esourceforge%2En et%2F </a:t>
            </a:r>
            <a:endParaRPr lang="en-IN" dirty="0"/>
          </a:p>
          <a:p>
            <a:pPr marL="0" indent="0">
              <a:buNone/>
            </a:pPr>
            <a:r>
              <a:rPr lang="en-US" dirty="0"/>
              <a:t> </a:t>
            </a:r>
            <a:endParaRPr lang="en-IN" dirty="0"/>
          </a:p>
          <a:p>
            <a:pPr marL="0" indent="0">
              <a:buNone/>
            </a:pPr>
            <a:r>
              <a:rPr lang="en-US" dirty="0"/>
              <a:t>[5]. Arduino IDE (webpage) - https:// www. </a:t>
            </a:r>
            <a:r>
              <a:rPr lang="en-US" dirty="0" err="1"/>
              <a:t>arduino</a:t>
            </a:r>
            <a:r>
              <a:rPr lang="en-US" dirty="0"/>
              <a:t> .cc/e n/guide/environment </a:t>
            </a:r>
            <a:endParaRPr lang="en-IN" dirty="0"/>
          </a:p>
          <a:p>
            <a:pPr marL="0" indent="0">
              <a:buNone/>
            </a:pPr>
            <a:r>
              <a:rPr lang="en-US" dirty="0"/>
              <a:t> </a:t>
            </a:r>
            <a:endParaRPr lang="en-IN" dirty="0"/>
          </a:p>
          <a:p>
            <a:endParaRPr lang="en-IN" dirty="0"/>
          </a:p>
        </p:txBody>
      </p:sp>
      <p:sp>
        <p:nvSpPr>
          <p:cNvPr id="4" name="Date Placeholder 3">
            <a:extLst>
              <a:ext uri="{FF2B5EF4-FFF2-40B4-BE49-F238E27FC236}">
                <a16:creationId xmlns:a16="http://schemas.microsoft.com/office/drawing/2014/main" id="{A9E5D000-42DB-448F-BE1B-CC407B66F5E0}"/>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58B231BA-A664-479B-A0FC-3F5C9BA26FCD}"/>
              </a:ext>
            </a:extLst>
          </p:cNvPr>
          <p:cNvSpPr>
            <a:spLocks noGrp="1"/>
          </p:cNvSpPr>
          <p:nvPr>
            <p:ph type="ftr" sz="quarter" idx="11"/>
          </p:nvPr>
        </p:nvSpPr>
        <p:spPr/>
        <p:txBody>
          <a:bodyPr/>
          <a:lstStyle/>
          <a:p>
            <a:r>
              <a:rPr lang="en-US" dirty="0"/>
              <a:t>TEAM NO   14                                                                                                                                                                                                                                          CMR COLLEGE OF ENGINEERING &amp; TECHNOLOGY</a:t>
            </a:r>
            <a:endParaRPr lang="en-IN" dirty="0"/>
          </a:p>
        </p:txBody>
      </p:sp>
      <p:sp>
        <p:nvSpPr>
          <p:cNvPr id="6" name="Slide Number Placeholder 5">
            <a:extLst>
              <a:ext uri="{FF2B5EF4-FFF2-40B4-BE49-F238E27FC236}">
                <a16:creationId xmlns:a16="http://schemas.microsoft.com/office/drawing/2014/main" id="{F31DF0F6-CD92-49E3-9A40-B1FD2138A840}"/>
              </a:ext>
            </a:extLst>
          </p:cNvPr>
          <p:cNvSpPr>
            <a:spLocks noGrp="1"/>
          </p:cNvSpPr>
          <p:nvPr>
            <p:ph type="sldNum" sz="quarter" idx="12"/>
          </p:nvPr>
        </p:nvSpPr>
        <p:spPr/>
        <p:txBody>
          <a:bodyPr/>
          <a:lstStyle/>
          <a:p>
            <a:fld id="{E604BF4D-7C9A-4EDD-B19D-300E7FAB9149}" type="slidenum">
              <a:rPr lang="en-IN" smtClean="0"/>
              <a:t>23</a:t>
            </a:fld>
            <a:endParaRPr lang="en-IN"/>
          </a:p>
        </p:txBody>
      </p:sp>
    </p:spTree>
    <p:extLst>
      <p:ext uri="{BB962C8B-B14F-4D97-AF65-F5344CB8AC3E}">
        <p14:creationId xmlns:p14="http://schemas.microsoft.com/office/powerpoint/2010/main" val="29586683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9B7E49-78EA-4D84-A837-E267E745A8B3}"/>
              </a:ext>
            </a:extLst>
          </p:cNvPr>
          <p:cNvSpPr>
            <a:spLocks noGrp="1"/>
          </p:cNvSpPr>
          <p:nvPr>
            <p:ph idx="1"/>
          </p:nvPr>
        </p:nvSpPr>
        <p:spPr>
          <a:xfrm>
            <a:off x="838200" y="1518271"/>
            <a:ext cx="10515600" cy="4351338"/>
          </a:xfrm>
        </p:spPr>
        <p:txBody>
          <a:bodyPr>
            <a:normAutofit/>
          </a:bodyPr>
          <a:lstStyle/>
          <a:p>
            <a:pPr marL="0" indent="0">
              <a:buNone/>
            </a:pPr>
            <a:r>
              <a:rPr lang="en-IN" sz="6000" dirty="0"/>
              <a:t>THE END</a:t>
            </a:r>
          </a:p>
        </p:txBody>
      </p:sp>
      <p:sp>
        <p:nvSpPr>
          <p:cNvPr id="4" name="Date Placeholder 3">
            <a:extLst>
              <a:ext uri="{FF2B5EF4-FFF2-40B4-BE49-F238E27FC236}">
                <a16:creationId xmlns:a16="http://schemas.microsoft.com/office/drawing/2014/main" id="{8DACF0DF-0BC7-484A-BEB1-A2335D886D21}"/>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53E9C3A8-5BE8-4FBF-9837-6862B33CDE10}"/>
              </a:ext>
            </a:extLst>
          </p:cNvPr>
          <p:cNvSpPr>
            <a:spLocks noGrp="1"/>
          </p:cNvSpPr>
          <p:nvPr>
            <p:ph type="ftr" sz="quarter" idx="11"/>
          </p:nvPr>
        </p:nvSpPr>
        <p:spPr/>
        <p:txBody>
          <a:bodyPr/>
          <a:lstStyle/>
          <a:p>
            <a:r>
              <a:rPr lang="en-US" dirty="0"/>
              <a:t>TEAM NO   14                                                                                                                                                                                                                                          CMR COLLEGE OF ENGINEERING &amp; TECHNOLOGY</a:t>
            </a:r>
            <a:endParaRPr lang="en-IN" dirty="0"/>
          </a:p>
        </p:txBody>
      </p:sp>
      <p:sp>
        <p:nvSpPr>
          <p:cNvPr id="6" name="Slide Number Placeholder 5">
            <a:extLst>
              <a:ext uri="{FF2B5EF4-FFF2-40B4-BE49-F238E27FC236}">
                <a16:creationId xmlns:a16="http://schemas.microsoft.com/office/drawing/2014/main" id="{7E91B8C9-2305-434C-867A-3FCB964B5AF4}"/>
              </a:ext>
            </a:extLst>
          </p:cNvPr>
          <p:cNvSpPr>
            <a:spLocks noGrp="1"/>
          </p:cNvSpPr>
          <p:nvPr>
            <p:ph type="sldNum" sz="quarter" idx="12"/>
          </p:nvPr>
        </p:nvSpPr>
        <p:spPr/>
        <p:txBody>
          <a:bodyPr/>
          <a:lstStyle/>
          <a:p>
            <a:fld id="{E604BF4D-7C9A-4EDD-B19D-300E7FAB9149}" type="slidenum">
              <a:rPr lang="en-IN" smtClean="0"/>
              <a:t>24</a:t>
            </a:fld>
            <a:endParaRPr lang="en-IN"/>
          </a:p>
        </p:txBody>
      </p:sp>
    </p:spTree>
    <p:extLst>
      <p:ext uri="{BB962C8B-B14F-4D97-AF65-F5344CB8AC3E}">
        <p14:creationId xmlns:p14="http://schemas.microsoft.com/office/powerpoint/2010/main" val="26237334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3A2B4-82FD-42E7-9BF8-AA526891FE72}"/>
              </a:ext>
            </a:extLst>
          </p:cNvPr>
          <p:cNvSpPr>
            <a:spLocks noGrp="1"/>
          </p:cNvSpPr>
          <p:nvPr>
            <p:ph type="title"/>
          </p:nvPr>
        </p:nvSpPr>
        <p:spPr>
          <a:solidFill>
            <a:schemeClr val="bg2"/>
          </a:solidFill>
        </p:spPr>
        <p:txBody>
          <a:bodyPr/>
          <a:lstStyle/>
          <a:p>
            <a:r>
              <a:rPr lang="en-IN" b="1" u="sng" dirty="0"/>
              <a:t>Need statement and explanation </a:t>
            </a:r>
          </a:p>
        </p:txBody>
      </p:sp>
      <p:sp>
        <p:nvSpPr>
          <p:cNvPr id="3" name="Content Placeholder 2">
            <a:extLst>
              <a:ext uri="{FF2B5EF4-FFF2-40B4-BE49-F238E27FC236}">
                <a16:creationId xmlns:a16="http://schemas.microsoft.com/office/drawing/2014/main" id="{01BC3A8F-0B5B-4B9E-B914-9C5CCCAA62A4}"/>
              </a:ext>
            </a:extLst>
          </p:cNvPr>
          <p:cNvSpPr>
            <a:spLocks noGrp="1"/>
          </p:cNvSpPr>
          <p:nvPr>
            <p:ph idx="1"/>
          </p:nvPr>
        </p:nvSpPr>
        <p:spPr/>
        <p:txBody>
          <a:bodyPr/>
          <a:lstStyle/>
          <a:p>
            <a:r>
              <a:rPr lang="en-IN" dirty="0"/>
              <a:t>Manual system of maintaining records must be replaced by a web based management system that can efficiently store donor details and can be accessed by various hospitals.</a:t>
            </a:r>
          </a:p>
          <a:p>
            <a:pPr marL="0" indent="0">
              <a:buNone/>
            </a:pPr>
            <a:r>
              <a:rPr lang="en-IN" dirty="0"/>
              <a:t> </a:t>
            </a:r>
          </a:p>
          <a:p>
            <a:pPr marL="0" indent="0">
              <a:buNone/>
            </a:pPr>
            <a:r>
              <a:rPr lang="en-IN" dirty="0"/>
              <a:t>Explanation:</a:t>
            </a:r>
          </a:p>
          <a:p>
            <a:pPr marL="0" indent="0">
              <a:buNone/>
            </a:pPr>
            <a:r>
              <a:rPr lang="en-IN" dirty="0"/>
              <a:t>Admins in hospitals who maintain records </a:t>
            </a:r>
            <a:r>
              <a:rPr lang="en-IN"/>
              <a:t>and entries </a:t>
            </a:r>
            <a:r>
              <a:rPr lang="en-IN" dirty="0"/>
              <a:t>of donors etc, don’t have knowledge about database or DDL. An online platform can be introduced which can covers all the functions of a database and is easy to use even for the naïve.</a:t>
            </a:r>
          </a:p>
        </p:txBody>
      </p:sp>
      <p:sp>
        <p:nvSpPr>
          <p:cNvPr id="4" name="Date Placeholder 3">
            <a:extLst>
              <a:ext uri="{FF2B5EF4-FFF2-40B4-BE49-F238E27FC236}">
                <a16:creationId xmlns:a16="http://schemas.microsoft.com/office/drawing/2014/main" id="{A792C4D2-23A0-49C1-B169-D0D7D2F57190}"/>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1F6BD51A-0422-4087-8068-6AF6D9E6BA8D}"/>
              </a:ext>
            </a:extLst>
          </p:cNvPr>
          <p:cNvSpPr>
            <a:spLocks noGrp="1"/>
          </p:cNvSpPr>
          <p:nvPr>
            <p:ph type="ftr" sz="quarter" idx="11"/>
          </p:nvPr>
        </p:nvSpPr>
        <p:spPr/>
        <p:txBody>
          <a:bodyPr/>
          <a:lstStyle/>
          <a:p>
            <a:r>
              <a:rPr lang="en-US" dirty="0"/>
              <a:t>BATCH NO 66                                                                                                                                                                                                                                             CMR COLLEGE OF ENGINEERING &amp; TECHNOLOGY</a:t>
            </a:r>
            <a:endParaRPr lang="en-IN" dirty="0"/>
          </a:p>
        </p:txBody>
      </p:sp>
      <p:sp>
        <p:nvSpPr>
          <p:cNvPr id="6" name="Slide Number Placeholder 5">
            <a:extLst>
              <a:ext uri="{FF2B5EF4-FFF2-40B4-BE49-F238E27FC236}">
                <a16:creationId xmlns:a16="http://schemas.microsoft.com/office/drawing/2014/main" id="{22CF8AD8-9781-4899-B68B-845FC9767F3F}"/>
              </a:ext>
            </a:extLst>
          </p:cNvPr>
          <p:cNvSpPr>
            <a:spLocks noGrp="1"/>
          </p:cNvSpPr>
          <p:nvPr>
            <p:ph type="sldNum" sz="quarter" idx="12"/>
          </p:nvPr>
        </p:nvSpPr>
        <p:spPr/>
        <p:txBody>
          <a:bodyPr/>
          <a:lstStyle/>
          <a:p>
            <a:fld id="{E604BF4D-7C9A-4EDD-B19D-300E7FAB9149}" type="slidenum">
              <a:rPr lang="en-IN" smtClean="0"/>
              <a:t>3</a:t>
            </a:fld>
            <a:endParaRPr lang="en-IN"/>
          </a:p>
        </p:txBody>
      </p:sp>
    </p:spTree>
    <p:extLst>
      <p:ext uri="{BB962C8B-B14F-4D97-AF65-F5344CB8AC3E}">
        <p14:creationId xmlns:p14="http://schemas.microsoft.com/office/powerpoint/2010/main" val="2763237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39441-782A-49DB-89F5-46F098E84761}"/>
              </a:ext>
            </a:extLst>
          </p:cNvPr>
          <p:cNvSpPr>
            <a:spLocks noGrp="1"/>
          </p:cNvSpPr>
          <p:nvPr>
            <p:ph type="title"/>
          </p:nvPr>
        </p:nvSpPr>
        <p:spPr>
          <a:xfrm>
            <a:off x="838200" y="365125"/>
            <a:ext cx="6238103" cy="1325563"/>
          </a:xfrm>
          <a:solidFill>
            <a:schemeClr val="bg2"/>
          </a:solidFill>
        </p:spPr>
        <p:txBody>
          <a:bodyPr/>
          <a:lstStyle/>
          <a:p>
            <a:r>
              <a:rPr lang="en-IN" b="1" u="sng" dirty="0">
                <a:latin typeface="Calibri Light" panose="020F0302020204030204" pitchFamily="34" charset="0"/>
                <a:cs typeface="Calibri Light" panose="020F0302020204030204" pitchFamily="34" charset="0"/>
              </a:rPr>
              <a:t>Abstract formulation</a:t>
            </a:r>
          </a:p>
        </p:txBody>
      </p:sp>
      <p:sp>
        <p:nvSpPr>
          <p:cNvPr id="3" name="Content Placeholder 2">
            <a:extLst>
              <a:ext uri="{FF2B5EF4-FFF2-40B4-BE49-F238E27FC236}">
                <a16:creationId xmlns:a16="http://schemas.microsoft.com/office/drawing/2014/main" id="{4D195126-63DB-4D95-9E4B-05EC92FD7113}"/>
              </a:ext>
            </a:extLst>
          </p:cNvPr>
          <p:cNvSpPr>
            <a:spLocks noGrp="1"/>
          </p:cNvSpPr>
          <p:nvPr>
            <p:ph idx="1"/>
          </p:nvPr>
        </p:nvSpPr>
        <p:spPr/>
        <p:txBody>
          <a:bodyPr/>
          <a:lstStyle/>
          <a:p>
            <a:r>
              <a:rPr lang="en-US" dirty="0">
                <a:latin typeface="Calibri Light" panose="020F0302020204030204" pitchFamily="34" charset="0"/>
                <a:cs typeface="Calibri Light" panose="020F0302020204030204" pitchFamily="34" charset="0"/>
              </a:rPr>
              <a:t>We have designed a low-cost, compact paper-bag making machine to produce paper-bags and minimize the usage of plastic bags for an eco-friendly society. The system being semi-automatic is capable of producing single-size paper-bags from A3 size papers (Our model is restricted to A3 size papers alone).  </a:t>
            </a:r>
          </a:p>
          <a:p>
            <a:r>
              <a:rPr lang="en-US" dirty="0">
                <a:latin typeface="Calibri Light" panose="020F0302020204030204" pitchFamily="34" charset="0"/>
                <a:cs typeface="Calibri Light" panose="020F0302020204030204" pitchFamily="34" charset="0"/>
              </a:rPr>
              <a:t>The project can be implemented by making use of Arduino Uno micro-controller, IR sensor, actuators, DC motors and servo-motor. </a:t>
            </a:r>
          </a:p>
          <a:p>
            <a:r>
              <a:rPr lang="en-US" dirty="0">
                <a:latin typeface="Calibri Light" panose="020F0302020204030204" pitchFamily="34" charset="0"/>
                <a:cs typeface="Calibri Light" panose="020F0302020204030204" pitchFamily="34" charset="0"/>
              </a:rPr>
              <a:t>The proposed model can be operated in small-scale industries or homes for producing paper-bags and we believe it can reduce the usage of polythene bags.</a:t>
            </a:r>
            <a:endParaRPr lang="en-IN" dirty="0">
              <a:latin typeface="Calibri Light" panose="020F0302020204030204" pitchFamily="34" charset="0"/>
              <a:cs typeface="Calibri Light" panose="020F0302020204030204" pitchFamily="34" charset="0"/>
            </a:endParaRPr>
          </a:p>
        </p:txBody>
      </p:sp>
      <p:sp>
        <p:nvSpPr>
          <p:cNvPr id="4" name="Date Placeholder 3">
            <a:extLst>
              <a:ext uri="{FF2B5EF4-FFF2-40B4-BE49-F238E27FC236}">
                <a16:creationId xmlns:a16="http://schemas.microsoft.com/office/drawing/2014/main" id="{6C8E006E-392B-4312-8AF6-BF014B0D60FD}"/>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18D33B0E-760A-4B4C-BDD2-8F06765DEB0D}"/>
              </a:ext>
            </a:extLst>
          </p:cNvPr>
          <p:cNvSpPr>
            <a:spLocks noGrp="1"/>
          </p:cNvSpPr>
          <p:nvPr>
            <p:ph type="ftr" sz="quarter" idx="11"/>
          </p:nvPr>
        </p:nvSpPr>
        <p:spPr/>
        <p:txBody>
          <a:bodyPr/>
          <a:lstStyle/>
          <a:p>
            <a:r>
              <a:rPr lang="en-US"/>
              <a:t>TEAM NO                                                                                                                                                                                                                                             CMR COLLEGE OF ENGINEERING &amp; TECHNOLOGY</a:t>
            </a:r>
            <a:endParaRPr lang="en-IN"/>
          </a:p>
        </p:txBody>
      </p:sp>
      <p:sp>
        <p:nvSpPr>
          <p:cNvPr id="6" name="Slide Number Placeholder 5">
            <a:extLst>
              <a:ext uri="{FF2B5EF4-FFF2-40B4-BE49-F238E27FC236}">
                <a16:creationId xmlns:a16="http://schemas.microsoft.com/office/drawing/2014/main" id="{B48A714A-4DB6-4C1A-B989-56490892E95D}"/>
              </a:ext>
            </a:extLst>
          </p:cNvPr>
          <p:cNvSpPr>
            <a:spLocks noGrp="1"/>
          </p:cNvSpPr>
          <p:nvPr>
            <p:ph type="sldNum" sz="quarter" idx="12"/>
          </p:nvPr>
        </p:nvSpPr>
        <p:spPr/>
        <p:txBody>
          <a:bodyPr/>
          <a:lstStyle/>
          <a:p>
            <a:fld id="{E604BF4D-7C9A-4EDD-B19D-300E7FAB9149}" type="slidenum">
              <a:rPr lang="en-IN" smtClean="0"/>
              <a:t>4</a:t>
            </a:fld>
            <a:endParaRPr lang="en-IN"/>
          </a:p>
        </p:txBody>
      </p:sp>
    </p:spTree>
    <p:extLst>
      <p:ext uri="{BB962C8B-B14F-4D97-AF65-F5344CB8AC3E}">
        <p14:creationId xmlns:p14="http://schemas.microsoft.com/office/powerpoint/2010/main" val="12102478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95EDB-F27A-4778-8E80-5BE38FA9A188}"/>
              </a:ext>
            </a:extLst>
          </p:cNvPr>
          <p:cNvSpPr>
            <a:spLocks noGrp="1"/>
          </p:cNvSpPr>
          <p:nvPr>
            <p:ph type="title"/>
          </p:nvPr>
        </p:nvSpPr>
        <p:spPr>
          <a:solidFill>
            <a:schemeClr val="bg2"/>
          </a:solidFill>
        </p:spPr>
        <p:txBody>
          <a:bodyPr>
            <a:normAutofit/>
          </a:bodyPr>
          <a:lstStyle/>
          <a:p>
            <a:r>
              <a:rPr lang="en-IN" b="1" u="sng" dirty="0"/>
              <a:t>EXISTING SOLUTIONS FOR THE PROBLEM</a:t>
            </a:r>
            <a:r>
              <a:rPr lang="en-IN" dirty="0"/>
              <a:t>:</a:t>
            </a:r>
            <a:br>
              <a:rPr lang="en-IN" dirty="0"/>
            </a:br>
            <a:endParaRPr lang="en-IN" b="1" u="sng" dirty="0"/>
          </a:p>
        </p:txBody>
      </p:sp>
      <p:sp>
        <p:nvSpPr>
          <p:cNvPr id="3" name="Content Placeholder 2">
            <a:extLst>
              <a:ext uri="{FF2B5EF4-FFF2-40B4-BE49-F238E27FC236}">
                <a16:creationId xmlns:a16="http://schemas.microsoft.com/office/drawing/2014/main" id="{81BF5916-08B9-4096-9456-CB6CBB78849F}"/>
              </a:ext>
            </a:extLst>
          </p:cNvPr>
          <p:cNvSpPr>
            <a:spLocks noGrp="1"/>
          </p:cNvSpPr>
          <p:nvPr>
            <p:ph idx="1"/>
          </p:nvPr>
        </p:nvSpPr>
        <p:spPr/>
        <p:txBody>
          <a:bodyPr/>
          <a:lstStyle/>
          <a:p>
            <a:pPr marL="514350" indent="-514350">
              <a:buFont typeface="+mj-lt"/>
              <a:buAutoNum type="arabicPeriod"/>
            </a:pPr>
            <a:r>
              <a:rPr lang="en-IN" dirty="0"/>
              <a:t>FULLY AUTO MATED PAPER BAG MACHINE:</a:t>
            </a:r>
          </a:p>
          <a:p>
            <a:pPr marL="0" indent="0">
              <a:buNone/>
            </a:pPr>
            <a:r>
              <a:rPr lang="en-IN" dirty="0"/>
              <a:t>              </a:t>
            </a:r>
            <a:endParaRPr lang="en-IN" sz="2200" dirty="0"/>
          </a:p>
        </p:txBody>
      </p:sp>
      <p:sp>
        <p:nvSpPr>
          <p:cNvPr id="4" name="Date Placeholder 3">
            <a:extLst>
              <a:ext uri="{FF2B5EF4-FFF2-40B4-BE49-F238E27FC236}">
                <a16:creationId xmlns:a16="http://schemas.microsoft.com/office/drawing/2014/main" id="{E18BB188-FCC4-43C4-9700-77CB0DEB63C4}"/>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A5AFECD3-A0EA-4B54-8C1F-973732DC71D2}"/>
              </a:ext>
            </a:extLst>
          </p:cNvPr>
          <p:cNvSpPr>
            <a:spLocks noGrp="1"/>
          </p:cNvSpPr>
          <p:nvPr>
            <p:ph type="ftr" sz="quarter" idx="11"/>
          </p:nvPr>
        </p:nvSpPr>
        <p:spPr/>
        <p:txBody>
          <a:bodyPr/>
          <a:lstStyle/>
          <a:p>
            <a:r>
              <a:rPr lang="en-US" dirty="0"/>
              <a:t>TEAM NO 14                                                                                                                                                                                                                                            CMR COLLEGE OF ENGINEERING &amp; TECHNOLOGY</a:t>
            </a:r>
            <a:endParaRPr lang="en-IN" dirty="0"/>
          </a:p>
        </p:txBody>
      </p:sp>
      <p:sp>
        <p:nvSpPr>
          <p:cNvPr id="6" name="Slide Number Placeholder 5">
            <a:extLst>
              <a:ext uri="{FF2B5EF4-FFF2-40B4-BE49-F238E27FC236}">
                <a16:creationId xmlns:a16="http://schemas.microsoft.com/office/drawing/2014/main" id="{A761969E-5F41-4A45-B26E-52B1CCD00A34}"/>
              </a:ext>
            </a:extLst>
          </p:cNvPr>
          <p:cNvSpPr>
            <a:spLocks noGrp="1"/>
          </p:cNvSpPr>
          <p:nvPr>
            <p:ph type="sldNum" sz="quarter" idx="12"/>
          </p:nvPr>
        </p:nvSpPr>
        <p:spPr/>
        <p:txBody>
          <a:bodyPr/>
          <a:lstStyle/>
          <a:p>
            <a:fld id="{E604BF4D-7C9A-4EDD-B19D-300E7FAB9149}" type="slidenum">
              <a:rPr lang="en-IN" smtClean="0"/>
              <a:t>5</a:t>
            </a:fld>
            <a:endParaRPr lang="en-IN"/>
          </a:p>
        </p:txBody>
      </p:sp>
      <p:graphicFrame>
        <p:nvGraphicFramePr>
          <p:cNvPr id="8" name="Table 7">
            <a:extLst>
              <a:ext uri="{FF2B5EF4-FFF2-40B4-BE49-F238E27FC236}">
                <a16:creationId xmlns:a16="http://schemas.microsoft.com/office/drawing/2014/main" id="{723F251B-7BC3-4B83-B898-C98FE07CB13D}"/>
              </a:ext>
            </a:extLst>
          </p:cNvPr>
          <p:cNvGraphicFramePr>
            <a:graphicFrameLocks noGrp="1"/>
          </p:cNvGraphicFramePr>
          <p:nvPr/>
        </p:nvGraphicFramePr>
        <p:xfrm>
          <a:off x="338580" y="2476075"/>
          <a:ext cx="7627070" cy="2560320"/>
        </p:xfrm>
        <a:graphic>
          <a:graphicData uri="http://schemas.openxmlformats.org/drawingml/2006/table">
            <a:tbl>
              <a:tblPr/>
              <a:tblGrid>
                <a:gridCol w="3813535">
                  <a:extLst>
                    <a:ext uri="{9D8B030D-6E8A-4147-A177-3AD203B41FA5}">
                      <a16:colId xmlns:a16="http://schemas.microsoft.com/office/drawing/2014/main" val="1289684862"/>
                    </a:ext>
                  </a:extLst>
                </a:gridCol>
                <a:gridCol w="3813535">
                  <a:extLst>
                    <a:ext uri="{9D8B030D-6E8A-4147-A177-3AD203B41FA5}">
                      <a16:colId xmlns:a16="http://schemas.microsoft.com/office/drawing/2014/main" val="4050058069"/>
                    </a:ext>
                  </a:extLst>
                </a:gridCol>
              </a:tblGrid>
              <a:tr h="334275">
                <a:tc>
                  <a:txBody>
                    <a:bodyPr/>
                    <a:lstStyle/>
                    <a:p>
                      <a:r>
                        <a:rPr lang="en-IN">
                          <a:effectLst/>
                        </a:rPr>
                        <a:t>Automation Grade</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tc>
                  <a:txBody>
                    <a:bodyPr/>
                    <a:lstStyle/>
                    <a:p>
                      <a:r>
                        <a:rPr lang="en-IN">
                          <a:effectLst/>
                        </a:rPr>
                        <a:t>Automatic, Semi-Automatic</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2194555576"/>
                  </a:ext>
                </a:extLst>
              </a:tr>
              <a:tr h="334275">
                <a:tc>
                  <a:txBody>
                    <a:bodyPr/>
                    <a:lstStyle/>
                    <a:p>
                      <a:r>
                        <a:rPr lang="en-IN" dirty="0">
                          <a:effectLst/>
                        </a:rPr>
                        <a:t>Capacity(Pieces per hour)</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tc>
                  <a:txBody>
                    <a:bodyPr/>
                    <a:lstStyle/>
                    <a:p>
                      <a:r>
                        <a:rPr lang="en-IN" dirty="0">
                          <a:effectLst/>
                        </a:rPr>
                        <a:t>10000 pieces per hour</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2728067681"/>
                  </a:ext>
                </a:extLst>
              </a:tr>
              <a:tr h="334275">
                <a:tc>
                  <a:txBody>
                    <a:bodyPr/>
                    <a:lstStyle/>
                    <a:p>
                      <a:r>
                        <a:rPr lang="en-IN" dirty="0">
                          <a:effectLst/>
                        </a:rPr>
                        <a:t>Max Bag Length</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tc>
                  <a:txBody>
                    <a:bodyPr/>
                    <a:lstStyle/>
                    <a:p>
                      <a:r>
                        <a:rPr lang="en-IN" dirty="0">
                          <a:effectLst/>
                        </a:rPr>
                        <a:t>180mm-690mm</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817279480"/>
                  </a:ext>
                </a:extLst>
              </a:tr>
              <a:tr h="334275">
                <a:tc>
                  <a:txBody>
                    <a:bodyPr/>
                    <a:lstStyle/>
                    <a:p>
                      <a:r>
                        <a:rPr lang="en-IN">
                          <a:effectLst/>
                        </a:rPr>
                        <a:t>Max Bag Width</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tc>
                  <a:txBody>
                    <a:bodyPr/>
                    <a:lstStyle/>
                    <a:p>
                      <a:r>
                        <a:rPr lang="en-IN" dirty="0">
                          <a:effectLst/>
                        </a:rPr>
                        <a:t>100mm - 430mm</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2819824539"/>
                  </a:ext>
                </a:extLst>
              </a:tr>
              <a:tr h="334275">
                <a:tc>
                  <a:txBody>
                    <a:bodyPr/>
                    <a:lstStyle/>
                    <a:p>
                      <a:r>
                        <a:rPr lang="en-IN" dirty="0">
                          <a:effectLst/>
                        </a:rPr>
                        <a:t>Size</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tc>
                  <a:txBody>
                    <a:bodyPr/>
                    <a:lstStyle/>
                    <a:p>
                      <a:r>
                        <a:rPr lang="en-US" dirty="0">
                          <a:effectLst/>
                        </a:rPr>
                        <a:t>12ft X 9ft</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3525920559"/>
                  </a:ext>
                </a:extLst>
              </a:tr>
              <a:tr h="334275">
                <a:tc>
                  <a:txBody>
                    <a:bodyPr/>
                    <a:lstStyle/>
                    <a:p>
                      <a:r>
                        <a:rPr lang="en-IN">
                          <a:effectLst/>
                        </a:rPr>
                        <a:t>Voltage</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tc>
                  <a:txBody>
                    <a:bodyPr/>
                    <a:lstStyle/>
                    <a:p>
                      <a:r>
                        <a:rPr lang="en-IN" dirty="0">
                          <a:effectLst/>
                        </a:rPr>
                        <a:t>3 H.P motor</a:t>
                      </a: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191502568"/>
                  </a:ext>
                </a:extLst>
              </a:tr>
              <a:tr h="334275">
                <a:tc>
                  <a:txBody>
                    <a:bodyPr/>
                    <a:lstStyle/>
                    <a:p>
                      <a:r>
                        <a:rPr lang="en-US" dirty="0">
                          <a:effectLst/>
                        </a:rPr>
                        <a:t>motor</a:t>
                      </a:r>
                      <a:endParaRPr lang="en-IN" dirty="0">
                        <a:effectLst/>
                      </a:endParaRP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tc>
                  <a:txBody>
                    <a:bodyPr/>
                    <a:lstStyle/>
                    <a:p>
                      <a:r>
                        <a:rPr lang="en-US" dirty="0">
                          <a:effectLst/>
                        </a:rPr>
                        <a:t>AC Induction motor</a:t>
                      </a:r>
                      <a:endParaRPr lang="en-IN" dirty="0">
                        <a:effectLst/>
                      </a:endParaRPr>
                    </a:p>
                  </a:txBody>
                  <a:tcPr anchor="ctr">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2478686016"/>
                  </a:ext>
                </a:extLst>
              </a:tr>
            </a:tbl>
          </a:graphicData>
        </a:graphic>
      </p:graphicFrame>
      <p:pic>
        <p:nvPicPr>
          <p:cNvPr id="7" name="Picture 2">
            <a:extLst>
              <a:ext uri="{FF2B5EF4-FFF2-40B4-BE49-F238E27FC236}">
                <a16:creationId xmlns:a16="http://schemas.microsoft.com/office/drawing/2014/main" id="{569EA42E-7865-42C5-98F7-5605FDCD564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454" t="45626" r="1547" b="-2188"/>
          <a:stretch/>
        </p:blipFill>
        <p:spPr bwMode="auto">
          <a:xfrm>
            <a:off x="7979965" y="2765007"/>
            <a:ext cx="4004469" cy="21799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04150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22B690-210F-45D9-B57F-436492AEAF46}"/>
              </a:ext>
            </a:extLst>
          </p:cNvPr>
          <p:cNvSpPr>
            <a:spLocks noGrp="1"/>
          </p:cNvSpPr>
          <p:nvPr>
            <p:ph idx="1"/>
          </p:nvPr>
        </p:nvSpPr>
        <p:spPr>
          <a:xfrm>
            <a:off x="838200" y="593889"/>
            <a:ext cx="10515600" cy="5583074"/>
          </a:xfrm>
        </p:spPr>
        <p:txBody>
          <a:bodyPr>
            <a:normAutofit/>
          </a:bodyPr>
          <a:lstStyle/>
          <a:p>
            <a:pPr marL="0" indent="0">
              <a:buNone/>
            </a:pPr>
            <a:r>
              <a:rPr lang="en-US" u="sng" dirty="0">
                <a:latin typeface="+mj-lt"/>
                <a:cs typeface="Times New Roman" pitchFamily="18" charset="0"/>
              </a:rPr>
              <a:t>Features of </a:t>
            </a:r>
            <a:r>
              <a:rPr lang="en-IN" u="sng" dirty="0">
                <a:latin typeface="+mj-lt"/>
                <a:cs typeface="Times New Roman" pitchFamily="18" charset="0"/>
              </a:rPr>
              <a:t>F</a:t>
            </a:r>
            <a:r>
              <a:rPr lang="en-IN" u="sng" dirty="0">
                <a:latin typeface="+mj-lt"/>
              </a:rPr>
              <a:t>ully Auto Mated Paper Bag Machine </a:t>
            </a:r>
            <a:r>
              <a:rPr lang="en-US" u="sng" dirty="0">
                <a:latin typeface="+mj-lt"/>
                <a:cs typeface="Times New Roman" pitchFamily="18" charset="0"/>
              </a:rPr>
              <a:t>:-</a:t>
            </a:r>
          </a:p>
          <a:p>
            <a:r>
              <a:rPr lang="en-IN" dirty="0">
                <a:latin typeface="+mj-lt"/>
              </a:rPr>
              <a:t>The paper is pulled with the help of pulling mechanism, is passed to the folding mechanism by using roller, belt and conveyor.</a:t>
            </a:r>
          </a:p>
          <a:p>
            <a:r>
              <a:rPr lang="en-IN" dirty="0">
                <a:latin typeface="+mj-lt"/>
              </a:rPr>
              <a:t>Gluing mechanism is used in the system to apply glue on the paper.</a:t>
            </a:r>
          </a:p>
          <a:p>
            <a:r>
              <a:rPr lang="en-IN" dirty="0">
                <a:latin typeface="+mj-lt"/>
              </a:rPr>
              <a:t>After this, cutting and punching operations are carried out and final product is taken out as paper bag.</a:t>
            </a:r>
          </a:p>
          <a:p>
            <a:pPr marL="0" indent="0">
              <a:buNone/>
            </a:pPr>
            <a:endParaRPr lang="en-IN" dirty="0"/>
          </a:p>
        </p:txBody>
      </p:sp>
      <p:sp>
        <p:nvSpPr>
          <p:cNvPr id="4" name="Date Placeholder 3">
            <a:extLst>
              <a:ext uri="{FF2B5EF4-FFF2-40B4-BE49-F238E27FC236}">
                <a16:creationId xmlns:a16="http://schemas.microsoft.com/office/drawing/2014/main" id="{A63E8D6F-9F4A-4273-9CCC-3186810214A5}"/>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6DDA5C4D-7129-4193-89CC-AD15E2494DD0}"/>
              </a:ext>
            </a:extLst>
          </p:cNvPr>
          <p:cNvSpPr>
            <a:spLocks noGrp="1"/>
          </p:cNvSpPr>
          <p:nvPr>
            <p:ph type="ftr" sz="quarter" idx="11"/>
          </p:nvPr>
        </p:nvSpPr>
        <p:spPr/>
        <p:txBody>
          <a:bodyPr/>
          <a:lstStyle/>
          <a:p>
            <a:r>
              <a:rPr lang="en-US" dirty="0"/>
              <a:t>TEAM NO  14                                                                                                                                                                                                                                           CMR COLLEGE OF ENGINEERING &amp; TECHNOLOGY</a:t>
            </a:r>
            <a:endParaRPr lang="en-IN" dirty="0"/>
          </a:p>
        </p:txBody>
      </p:sp>
      <p:sp>
        <p:nvSpPr>
          <p:cNvPr id="6" name="Slide Number Placeholder 5">
            <a:extLst>
              <a:ext uri="{FF2B5EF4-FFF2-40B4-BE49-F238E27FC236}">
                <a16:creationId xmlns:a16="http://schemas.microsoft.com/office/drawing/2014/main" id="{CCA2B874-1C35-4AE7-B020-55F308A02FA2}"/>
              </a:ext>
            </a:extLst>
          </p:cNvPr>
          <p:cNvSpPr>
            <a:spLocks noGrp="1"/>
          </p:cNvSpPr>
          <p:nvPr>
            <p:ph type="sldNum" sz="quarter" idx="12"/>
          </p:nvPr>
        </p:nvSpPr>
        <p:spPr/>
        <p:txBody>
          <a:bodyPr/>
          <a:lstStyle/>
          <a:p>
            <a:fld id="{E604BF4D-7C9A-4EDD-B19D-300E7FAB9149}" type="slidenum">
              <a:rPr lang="en-IN" smtClean="0"/>
              <a:t>6</a:t>
            </a:fld>
            <a:endParaRPr lang="en-IN"/>
          </a:p>
        </p:txBody>
      </p:sp>
      <p:sp>
        <p:nvSpPr>
          <p:cNvPr id="9" name="TextBox 8">
            <a:extLst>
              <a:ext uri="{FF2B5EF4-FFF2-40B4-BE49-F238E27FC236}">
                <a16:creationId xmlns:a16="http://schemas.microsoft.com/office/drawing/2014/main" id="{C52D962B-4C18-4EE2-8856-F9D7EE6DAD28}"/>
              </a:ext>
            </a:extLst>
          </p:cNvPr>
          <p:cNvSpPr txBox="1"/>
          <p:nvPr/>
        </p:nvSpPr>
        <p:spPr>
          <a:xfrm>
            <a:off x="970961" y="3618042"/>
            <a:ext cx="4524866" cy="1815882"/>
          </a:xfrm>
          <a:prstGeom prst="rect">
            <a:avLst/>
          </a:prstGeom>
          <a:noFill/>
          <a:ln>
            <a:solidFill>
              <a:schemeClr val="accent1"/>
            </a:solidFill>
          </a:ln>
        </p:spPr>
        <p:txBody>
          <a:bodyPr wrap="square" rtlCol="0">
            <a:spAutoFit/>
          </a:bodyPr>
          <a:lstStyle/>
          <a:p>
            <a:r>
              <a:rPr lang="en-IN" sz="2800" dirty="0"/>
              <a:t>CONS:</a:t>
            </a:r>
          </a:p>
          <a:p>
            <a:pPr marL="285750" indent="-285750">
              <a:buFont typeface="Arial" panose="020B0604020202020204" pitchFamily="34" charset="0"/>
              <a:buChar char="•"/>
            </a:pPr>
            <a:r>
              <a:rPr lang="en-IN" sz="2800" dirty="0"/>
              <a:t>It is very expensive.</a:t>
            </a:r>
          </a:p>
          <a:p>
            <a:pPr marL="285750" indent="-285750">
              <a:buFont typeface="Arial" panose="020B0604020202020204" pitchFamily="34" charset="0"/>
              <a:buChar char="•"/>
            </a:pPr>
            <a:r>
              <a:rPr lang="en-IN" sz="2800" dirty="0"/>
              <a:t>It has very high voltage.</a:t>
            </a:r>
          </a:p>
          <a:p>
            <a:pPr marL="285750" indent="-285750">
              <a:buFont typeface="Arial" panose="020B0604020202020204" pitchFamily="34" charset="0"/>
              <a:buChar char="•"/>
            </a:pPr>
            <a:r>
              <a:rPr lang="en-IN" sz="2800" dirty="0"/>
              <a:t>It is bulky.</a:t>
            </a:r>
          </a:p>
        </p:txBody>
      </p:sp>
      <p:sp>
        <p:nvSpPr>
          <p:cNvPr id="13" name="TextBox 12">
            <a:extLst>
              <a:ext uri="{FF2B5EF4-FFF2-40B4-BE49-F238E27FC236}">
                <a16:creationId xmlns:a16="http://schemas.microsoft.com/office/drawing/2014/main" id="{32391B56-DE99-4B09-A44E-DA256D0AA6A3}"/>
              </a:ext>
            </a:extLst>
          </p:cNvPr>
          <p:cNvSpPr txBox="1"/>
          <p:nvPr/>
        </p:nvSpPr>
        <p:spPr>
          <a:xfrm>
            <a:off x="5495827" y="3618042"/>
            <a:ext cx="5109328" cy="1815882"/>
          </a:xfrm>
          <a:prstGeom prst="rect">
            <a:avLst/>
          </a:prstGeom>
          <a:noFill/>
          <a:ln>
            <a:solidFill>
              <a:schemeClr val="accent1"/>
            </a:solidFill>
          </a:ln>
        </p:spPr>
        <p:txBody>
          <a:bodyPr wrap="square" rtlCol="0">
            <a:spAutoFit/>
          </a:bodyPr>
          <a:lstStyle/>
          <a:p>
            <a:r>
              <a:rPr lang="en-IN" sz="2800" dirty="0"/>
              <a:t>PROS:</a:t>
            </a:r>
          </a:p>
          <a:p>
            <a:pPr marL="285750" indent="-285750">
              <a:buFont typeface="Arial" panose="020B0604020202020204" pitchFamily="34" charset="0"/>
              <a:buChar char="•"/>
            </a:pPr>
            <a:r>
              <a:rPr lang="en-IN" sz="2800" dirty="0"/>
              <a:t>Precise gathering and folding.</a:t>
            </a:r>
          </a:p>
          <a:p>
            <a:pPr marL="285750" indent="-285750">
              <a:buFont typeface="Arial" panose="020B0604020202020204" pitchFamily="34" charset="0"/>
              <a:buChar char="•"/>
            </a:pPr>
            <a:r>
              <a:rPr lang="en-IN" sz="2800" dirty="0"/>
              <a:t>Independent operations.</a:t>
            </a:r>
          </a:p>
          <a:p>
            <a:pPr marL="285750" indent="-285750">
              <a:buFont typeface="Arial" panose="020B0604020202020204" pitchFamily="34" charset="0"/>
              <a:buChar char="•"/>
            </a:pPr>
            <a:r>
              <a:rPr lang="en-IN" sz="2800" dirty="0"/>
              <a:t>Durability and longer life-span.</a:t>
            </a:r>
          </a:p>
        </p:txBody>
      </p:sp>
    </p:spTree>
    <p:extLst>
      <p:ext uri="{BB962C8B-B14F-4D97-AF65-F5344CB8AC3E}">
        <p14:creationId xmlns:p14="http://schemas.microsoft.com/office/powerpoint/2010/main" val="1212799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1C10F4B-8F1B-4DD6-824C-39A71B2A3021}" type="slidenum">
              <a:rPr lang="en-IN" smtClean="0"/>
              <a:t>7</a:t>
            </a:fld>
            <a:endParaRPr lang="en-IN" dirty="0"/>
          </a:p>
        </p:txBody>
      </p:sp>
      <p:sp>
        <p:nvSpPr>
          <p:cNvPr id="4" name="Rectangle 3"/>
          <p:cNvSpPr/>
          <p:nvPr/>
        </p:nvSpPr>
        <p:spPr>
          <a:xfrm>
            <a:off x="782425" y="651855"/>
            <a:ext cx="9652294" cy="954107"/>
          </a:xfrm>
          <a:prstGeom prst="rect">
            <a:avLst/>
          </a:prstGeom>
          <a:solidFill>
            <a:schemeClr val="bg2"/>
          </a:solidFill>
        </p:spPr>
        <p:txBody>
          <a:bodyPr wrap="square">
            <a:spAutoFit/>
          </a:bodyPr>
          <a:lstStyle/>
          <a:p>
            <a:r>
              <a:rPr lang="en-US" sz="2800" dirty="0">
                <a:cs typeface="Times New Roman" pitchFamily="18" charset="0"/>
              </a:rPr>
              <a:t>2.SQUARE BOTTOM WITH PUNCHING PAPER BAG MACHINE:</a:t>
            </a:r>
          </a:p>
          <a:p>
            <a:r>
              <a:rPr lang="en-US" sz="2800" dirty="0">
                <a:cs typeface="Times New Roman" pitchFamily="18" charset="0"/>
              </a:rPr>
              <a:t> </a:t>
            </a:r>
            <a:endParaRPr lang="en-IN" sz="2800" dirty="0">
              <a:cs typeface="Times New Roman" pitchFamily="18" charset="0"/>
            </a:endParaRPr>
          </a:p>
        </p:txBody>
      </p:sp>
      <p:graphicFrame>
        <p:nvGraphicFramePr>
          <p:cNvPr id="3" name="Table 2">
            <a:extLst>
              <a:ext uri="{FF2B5EF4-FFF2-40B4-BE49-F238E27FC236}">
                <a16:creationId xmlns:a16="http://schemas.microsoft.com/office/drawing/2014/main" id="{5E7360AA-48DD-4151-B333-E2D1C5BDE55A}"/>
              </a:ext>
            </a:extLst>
          </p:cNvPr>
          <p:cNvGraphicFramePr>
            <a:graphicFrameLocks noGrp="1"/>
          </p:cNvGraphicFramePr>
          <p:nvPr/>
        </p:nvGraphicFramePr>
        <p:xfrm>
          <a:off x="181216" y="1928815"/>
          <a:ext cx="5291228" cy="4351336"/>
        </p:xfrm>
        <a:graphic>
          <a:graphicData uri="http://schemas.openxmlformats.org/drawingml/2006/table">
            <a:tbl>
              <a:tblPr>
                <a:tableStyleId>{2D5ABB26-0587-4C30-8999-92F81FD0307C}</a:tableStyleId>
              </a:tblPr>
              <a:tblGrid>
                <a:gridCol w="2645614">
                  <a:extLst>
                    <a:ext uri="{9D8B030D-6E8A-4147-A177-3AD203B41FA5}">
                      <a16:colId xmlns:a16="http://schemas.microsoft.com/office/drawing/2014/main" val="3213404247"/>
                    </a:ext>
                  </a:extLst>
                </a:gridCol>
                <a:gridCol w="2645614">
                  <a:extLst>
                    <a:ext uri="{9D8B030D-6E8A-4147-A177-3AD203B41FA5}">
                      <a16:colId xmlns:a16="http://schemas.microsoft.com/office/drawing/2014/main" val="3352081941"/>
                    </a:ext>
                  </a:extLst>
                </a:gridCol>
              </a:tblGrid>
              <a:tr h="319098">
                <a:tc>
                  <a:txBody>
                    <a:bodyPr/>
                    <a:lstStyle/>
                    <a:p>
                      <a:r>
                        <a:rPr lang="en-IN" sz="1700">
                          <a:effectLst/>
                        </a:rPr>
                        <a:t>Width of Paper</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a:effectLst/>
                        </a:rPr>
                        <a:t>600-1300 mm</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20717588"/>
                  </a:ext>
                </a:extLst>
              </a:tr>
              <a:tr h="319098">
                <a:tc>
                  <a:txBody>
                    <a:bodyPr/>
                    <a:lstStyle/>
                    <a:p>
                      <a:r>
                        <a:rPr lang="en-IN" sz="1700">
                          <a:effectLst/>
                        </a:rPr>
                        <a:t>Cutting Length</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a:effectLst/>
                        </a:rPr>
                        <a:t>270-500 mm</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6479195"/>
                  </a:ext>
                </a:extLst>
              </a:tr>
              <a:tr h="319098">
                <a:tc>
                  <a:txBody>
                    <a:bodyPr/>
                    <a:lstStyle/>
                    <a:p>
                      <a:r>
                        <a:rPr lang="en-IN" sz="1700">
                          <a:effectLst/>
                        </a:rPr>
                        <a:t>Width of Paper Bag</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a:effectLst/>
                        </a:rPr>
                        <a:t>230-450 mm</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8894238"/>
                  </a:ext>
                </a:extLst>
              </a:tr>
              <a:tr h="319098">
                <a:tc>
                  <a:txBody>
                    <a:bodyPr/>
                    <a:lstStyle/>
                    <a:p>
                      <a:r>
                        <a:rPr lang="en-IN" sz="1700">
                          <a:effectLst/>
                        </a:rPr>
                        <a:t>Length of Paper Bag</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a:effectLst/>
                        </a:rPr>
                        <a:t>225-450 mm</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83035681"/>
                  </a:ext>
                </a:extLst>
              </a:tr>
              <a:tr h="319098">
                <a:tc>
                  <a:txBody>
                    <a:bodyPr/>
                    <a:lstStyle/>
                    <a:p>
                      <a:r>
                        <a:rPr lang="en-IN" sz="1700">
                          <a:effectLst/>
                        </a:rPr>
                        <a:t>Width of Bag Bottom</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a:effectLst/>
                        </a:rPr>
                        <a:t>80-180 mm</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14865219"/>
                  </a:ext>
                </a:extLst>
              </a:tr>
              <a:tr h="319098">
                <a:tc>
                  <a:txBody>
                    <a:bodyPr/>
                    <a:lstStyle/>
                    <a:p>
                      <a:r>
                        <a:rPr lang="en-IN" sz="1700">
                          <a:effectLst/>
                        </a:rPr>
                        <a:t>Paper Weight</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a:effectLst/>
                        </a:rPr>
                        <a:t>80-160 mm</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05981521"/>
                  </a:ext>
                </a:extLst>
              </a:tr>
              <a:tr h="319098">
                <a:tc>
                  <a:txBody>
                    <a:bodyPr/>
                    <a:lstStyle/>
                    <a:p>
                      <a:r>
                        <a:rPr lang="en-US" sz="1700" dirty="0">
                          <a:effectLst/>
                        </a:rPr>
                        <a:t>Max. Diameter of Paper Roll</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a:effectLst/>
                        </a:rPr>
                        <a:t>1500 mm</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55285639"/>
                  </a:ext>
                </a:extLst>
              </a:tr>
              <a:tr h="580178">
                <a:tc>
                  <a:txBody>
                    <a:bodyPr/>
                    <a:lstStyle/>
                    <a:p>
                      <a:r>
                        <a:rPr lang="en-US" sz="1700">
                          <a:effectLst/>
                        </a:rPr>
                        <a:t>Internal Diameter of Roll Core</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a:effectLst/>
                        </a:rPr>
                        <a:t>76 mm</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82546398"/>
                  </a:ext>
                </a:extLst>
              </a:tr>
              <a:tr h="319098">
                <a:tc>
                  <a:txBody>
                    <a:bodyPr/>
                    <a:lstStyle/>
                    <a:p>
                      <a:r>
                        <a:rPr lang="en-IN" sz="1700">
                          <a:effectLst/>
                        </a:rPr>
                        <a:t>Max. Speed</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a:effectLst/>
                        </a:rPr>
                        <a:t>150 Pcs/min</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90864635"/>
                  </a:ext>
                </a:extLst>
              </a:tr>
              <a:tr h="319098">
                <a:tc>
                  <a:txBody>
                    <a:bodyPr/>
                    <a:lstStyle/>
                    <a:p>
                      <a:r>
                        <a:rPr lang="en-IN" sz="1700">
                          <a:effectLst/>
                        </a:rPr>
                        <a:t>Power</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a:effectLst/>
                        </a:rPr>
                        <a:t>15 KW</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2558344"/>
                  </a:ext>
                </a:extLst>
              </a:tr>
              <a:tr h="319098">
                <a:tc>
                  <a:txBody>
                    <a:bodyPr/>
                    <a:lstStyle/>
                    <a:p>
                      <a:r>
                        <a:rPr lang="en-IN" sz="1700">
                          <a:effectLst/>
                        </a:rPr>
                        <a:t>Weight</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a:effectLst/>
                        </a:rPr>
                        <a:t>9000 KG</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03047244"/>
                  </a:ext>
                </a:extLst>
              </a:tr>
              <a:tr h="580178">
                <a:tc>
                  <a:txBody>
                    <a:bodyPr/>
                    <a:lstStyle/>
                    <a:p>
                      <a:r>
                        <a:rPr lang="en-IN" sz="1700">
                          <a:effectLst/>
                        </a:rPr>
                        <a:t>Overall Dimension</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700" dirty="0">
                          <a:effectLst/>
                        </a:rPr>
                        <a:t>9600 mm X 2500 mm X 1800 m</a:t>
                      </a:r>
                    </a:p>
                  </a:txBody>
                  <a:tcPr marL="58018" marR="87027" marT="29009" marB="290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75313101"/>
                  </a:ext>
                </a:extLst>
              </a:tr>
            </a:tbl>
          </a:graphicData>
        </a:graphic>
      </p:graphicFrame>
      <p:pic>
        <p:nvPicPr>
          <p:cNvPr id="7" name="Picture 2">
            <a:extLst>
              <a:ext uri="{FF2B5EF4-FFF2-40B4-BE49-F238E27FC236}">
                <a16:creationId xmlns:a16="http://schemas.microsoft.com/office/drawing/2014/main" id="{06ED27C6-3A25-465B-994B-63893A780B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0547" y="2618816"/>
            <a:ext cx="5969778" cy="2622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49026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48099FCD-0659-46B3-9499-81BAB5BE8D04}"/>
              </a:ext>
            </a:extLst>
          </p:cNvPr>
          <p:cNvSpPr>
            <a:spLocks noGrp="1"/>
          </p:cNvSpPr>
          <p:nvPr>
            <p:ph idx="1"/>
          </p:nvPr>
        </p:nvSpPr>
        <p:spPr>
          <a:xfrm>
            <a:off x="838200" y="216816"/>
            <a:ext cx="10515600" cy="5960147"/>
          </a:xfrm>
        </p:spPr>
        <p:txBody>
          <a:bodyPr>
            <a:normAutofit/>
          </a:bodyPr>
          <a:lstStyle/>
          <a:p>
            <a:pPr marL="0" indent="0">
              <a:buNone/>
            </a:pPr>
            <a:r>
              <a:rPr lang="en-US" u="sng" dirty="0">
                <a:latin typeface="Times New Roman" pitchFamily="18" charset="0"/>
                <a:cs typeface="Times New Roman" pitchFamily="18" charset="0"/>
              </a:rPr>
              <a:t>Features of Square Bottom Paper Bag Making Machine :-</a:t>
            </a:r>
          </a:p>
          <a:p>
            <a:pPr marL="0" indent="0">
              <a:buNone/>
            </a:pPr>
            <a:r>
              <a:rPr lang="en-US" dirty="0">
                <a:latin typeface="Times New Roman" pitchFamily="18" charset="0"/>
                <a:cs typeface="Times New Roman" pitchFamily="18" charset="0"/>
              </a:rPr>
              <a:t>• It is fitted with servo motor drive to drive the machine faster and smoothly.</a:t>
            </a:r>
          </a:p>
          <a:p>
            <a:pPr marL="0" indent="0">
              <a:buNone/>
            </a:pPr>
            <a:r>
              <a:rPr lang="en-US" dirty="0">
                <a:latin typeface="Times New Roman" pitchFamily="18" charset="0"/>
                <a:cs typeface="Times New Roman" pitchFamily="18" charset="0"/>
              </a:rPr>
              <a:t>• This device has an Accurate and automatic lubricating oil supply</a:t>
            </a:r>
          </a:p>
          <a:p>
            <a:r>
              <a:rPr lang="en-US" dirty="0">
                <a:latin typeface="Times New Roman" pitchFamily="18" charset="0"/>
                <a:cs typeface="Times New Roman" pitchFamily="18" charset="0"/>
              </a:rPr>
              <a:t>Material feeding using hydraulic lift structure. Unwinding automatic tension control.</a:t>
            </a:r>
          </a:p>
          <a:p>
            <a:r>
              <a:rPr lang="en-US" dirty="0">
                <a:latin typeface="Times New Roman" pitchFamily="18" charset="0"/>
                <a:cs typeface="Times New Roman" pitchFamily="18" charset="0"/>
              </a:rPr>
              <a:t>Side glue using the auto gluing system.</a:t>
            </a:r>
          </a:p>
          <a:p>
            <a:r>
              <a:rPr lang="en-US" dirty="0">
                <a:latin typeface="Times New Roman" pitchFamily="18" charset="0"/>
                <a:cs typeface="Times New Roman" pitchFamily="18" charset="0"/>
              </a:rPr>
              <a:t>Automatic shutdown. When it run out material.</a:t>
            </a:r>
          </a:p>
          <a:p>
            <a:r>
              <a:rPr lang="en-US" dirty="0">
                <a:latin typeface="Times New Roman" pitchFamily="18" charset="0"/>
                <a:cs typeface="Times New Roman" pitchFamily="18" charset="0"/>
              </a:rPr>
              <a:t>It has a synchronous adjustment mechanical design, which can significantly reduce the adjustment time to replace the size.</a:t>
            </a:r>
          </a:p>
          <a:p>
            <a:endParaRPr lang="en-IN" dirty="0"/>
          </a:p>
        </p:txBody>
      </p:sp>
      <p:sp>
        <p:nvSpPr>
          <p:cNvPr id="2" name="Date Placeholder 1">
            <a:extLst>
              <a:ext uri="{FF2B5EF4-FFF2-40B4-BE49-F238E27FC236}">
                <a16:creationId xmlns:a16="http://schemas.microsoft.com/office/drawing/2014/main" id="{10161602-B211-4605-AA20-8452995EB708}"/>
              </a:ext>
            </a:extLst>
          </p:cNvPr>
          <p:cNvSpPr>
            <a:spLocks noGrp="1"/>
          </p:cNvSpPr>
          <p:nvPr>
            <p:ph type="dt" sz="half" idx="10"/>
          </p:nvPr>
        </p:nvSpPr>
        <p:spPr/>
        <p:txBody>
          <a:bodyPr/>
          <a:lstStyle/>
          <a:p>
            <a:fld id="{A3CE96F1-DD29-4443-996D-6EBF97350B96}" type="datetime1">
              <a:rPr lang="en-IN" smtClean="0"/>
              <a:t>23-11-2021</a:t>
            </a:fld>
            <a:endParaRPr lang="en-IN"/>
          </a:p>
        </p:txBody>
      </p:sp>
      <p:sp>
        <p:nvSpPr>
          <p:cNvPr id="3" name="Footer Placeholder 2">
            <a:extLst>
              <a:ext uri="{FF2B5EF4-FFF2-40B4-BE49-F238E27FC236}">
                <a16:creationId xmlns:a16="http://schemas.microsoft.com/office/drawing/2014/main" id="{C1BF83DB-093E-4DDF-9249-62B9E0083B6B}"/>
              </a:ext>
            </a:extLst>
          </p:cNvPr>
          <p:cNvSpPr>
            <a:spLocks noGrp="1"/>
          </p:cNvSpPr>
          <p:nvPr>
            <p:ph type="ftr" sz="quarter" idx="11"/>
          </p:nvPr>
        </p:nvSpPr>
        <p:spPr/>
        <p:txBody>
          <a:bodyPr/>
          <a:lstStyle/>
          <a:p>
            <a:r>
              <a:rPr lang="en-US" dirty="0"/>
              <a:t>TEAM NO   14                                                                                                                                                                                                                                          CMR COLLEGE OF ENGINEERING &amp; TECHNOLOGY</a:t>
            </a:r>
            <a:endParaRPr lang="en-IN" dirty="0"/>
          </a:p>
        </p:txBody>
      </p:sp>
      <p:sp>
        <p:nvSpPr>
          <p:cNvPr id="4" name="Slide Number Placeholder 3">
            <a:extLst>
              <a:ext uri="{FF2B5EF4-FFF2-40B4-BE49-F238E27FC236}">
                <a16:creationId xmlns:a16="http://schemas.microsoft.com/office/drawing/2014/main" id="{6C30621A-6F16-4D18-B0EC-F2B19FB15AD6}"/>
              </a:ext>
            </a:extLst>
          </p:cNvPr>
          <p:cNvSpPr>
            <a:spLocks noGrp="1"/>
          </p:cNvSpPr>
          <p:nvPr>
            <p:ph type="sldNum" sz="quarter" idx="12"/>
          </p:nvPr>
        </p:nvSpPr>
        <p:spPr/>
        <p:txBody>
          <a:bodyPr/>
          <a:lstStyle/>
          <a:p>
            <a:fld id="{E604BF4D-7C9A-4EDD-B19D-300E7FAB9149}" type="slidenum">
              <a:rPr lang="en-IN" smtClean="0"/>
              <a:t>8</a:t>
            </a:fld>
            <a:endParaRPr lang="en-IN"/>
          </a:p>
        </p:txBody>
      </p:sp>
    </p:spTree>
    <p:extLst>
      <p:ext uri="{BB962C8B-B14F-4D97-AF65-F5344CB8AC3E}">
        <p14:creationId xmlns:p14="http://schemas.microsoft.com/office/powerpoint/2010/main" val="2228389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8">
            <a:extLst>
              <a:ext uri="{FF2B5EF4-FFF2-40B4-BE49-F238E27FC236}">
                <a16:creationId xmlns:a16="http://schemas.microsoft.com/office/drawing/2014/main" id="{4EFF798B-21E0-4E11-94E9-1F55003AD42E}"/>
              </a:ext>
            </a:extLst>
          </p:cNvPr>
          <p:cNvGraphicFramePr>
            <a:graphicFrameLocks noGrp="1"/>
          </p:cNvGraphicFramePr>
          <p:nvPr>
            <p:ph idx="1"/>
          </p:nvPr>
        </p:nvGraphicFramePr>
        <p:xfrm>
          <a:off x="838200" y="2202697"/>
          <a:ext cx="10515600" cy="2123440"/>
        </p:xfrm>
        <a:graphic>
          <a:graphicData uri="http://schemas.openxmlformats.org/drawingml/2006/table">
            <a:tbl>
              <a:tblPr firstRow="1" bandRow="1">
                <a:tableStyleId>{2D5ABB26-0587-4C30-8999-92F81FD0307C}</a:tableStyleId>
              </a:tblPr>
              <a:tblGrid>
                <a:gridCol w="5257800">
                  <a:extLst>
                    <a:ext uri="{9D8B030D-6E8A-4147-A177-3AD203B41FA5}">
                      <a16:colId xmlns:a16="http://schemas.microsoft.com/office/drawing/2014/main" val="363971743"/>
                    </a:ext>
                  </a:extLst>
                </a:gridCol>
                <a:gridCol w="5257800">
                  <a:extLst>
                    <a:ext uri="{9D8B030D-6E8A-4147-A177-3AD203B41FA5}">
                      <a16:colId xmlns:a16="http://schemas.microsoft.com/office/drawing/2014/main" val="604607577"/>
                    </a:ext>
                  </a:extLst>
                </a:gridCol>
              </a:tblGrid>
              <a:tr h="370840">
                <a:tc>
                  <a:txBody>
                    <a:bodyPr/>
                    <a:lstStyle/>
                    <a:p>
                      <a:r>
                        <a:rPr lang="en-US" dirty="0"/>
                        <a:t>cost</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(Rs)3000</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2680468"/>
                  </a:ext>
                </a:extLst>
              </a:tr>
              <a:tr h="370840">
                <a:tc>
                  <a:txBody>
                    <a:bodyPr/>
                    <a:lstStyle/>
                    <a:p>
                      <a:r>
                        <a:rPr lang="en-US" dirty="0"/>
                        <a:t>Max speed </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 pc/min</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74139484"/>
                  </a:ext>
                </a:extLst>
              </a:tr>
              <a:tr h="370840">
                <a:tc>
                  <a:txBody>
                    <a:bodyPr/>
                    <a:lstStyle/>
                    <a:p>
                      <a:r>
                        <a:rPr lang="en-US" dirty="0"/>
                        <a:t>Voltage of motor</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5 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25857887"/>
                  </a:ext>
                </a:extLst>
              </a:tr>
              <a:tr h="370840">
                <a:tc>
                  <a:txBody>
                    <a:bodyPr/>
                    <a:lstStyle/>
                    <a:p>
                      <a:r>
                        <a:rPr lang="en-US" dirty="0"/>
                        <a:t>Motor</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DC Motor</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2166330"/>
                  </a:ext>
                </a:extLst>
              </a:tr>
              <a:tr h="370840">
                <a:tc>
                  <a:txBody>
                    <a:bodyPr/>
                    <a:lstStyle/>
                    <a:p>
                      <a:r>
                        <a:rPr lang="en-US" dirty="0"/>
                        <a:t>Paper size</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Any size can be produced by adjusting the size of the rollers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00772958"/>
                  </a:ext>
                </a:extLst>
              </a:tr>
            </a:tbl>
          </a:graphicData>
        </a:graphic>
      </p:graphicFrame>
      <p:sp>
        <p:nvSpPr>
          <p:cNvPr id="4" name="Date Placeholder 3">
            <a:extLst>
              <a:ext uri="{FF2B5EF4-FFF2-40B4-BE49-F238E27FC236}">
                <a16:creationId xmlns:a16="http://schemas.microsoft.com/office/drawing/2014/main" id="{2A615751-EDF4-42FF-86B6-E9F12701A45E}"/>
              </a:ext>
            </a:extLst>
          </p:cNvPr>
          <p:cNvSpPr>
            <a:spLocks noGrp="1"/>
          </p:cNvSpPr>
          <p:nvPr>
            <p:ph type="dt" sz="half" idx="10"/>
          </p:nvPr>
        </p:nvSpPr>
        <p:spPr/>
        <p:txBody>
          <a:bodyPr/>
          <a:lstStyle/>
          <a:p>
            <a:fld id="{8CE25762-42EF-446E-BE0A-105709F84E71}" type="datetime1">
              <a:rPr lang="en-IN" smtClean="0"/>
              <a:t>23-11-2021</a:t>
            </a:fld>
            <a:endParaRPr lang="en-IN"/>
          </a:p>
        </p:txBody>
      </p:sp>
      <p:sp>
        <p:nvSpPr>
          <p:cNvPr id="5" name="Footer Placeholder 4">
            <a:extLst>
              <a:ext uri="{FF2B5EF4-FFF2-40B4-BE49-F238E27FC236}">
                <a16:creationId xmlns:a16="http://schemas.microsoft.com/office/drawing/2014/main" id="{327C1C95-32F2-45A8-B113-A8DD9FD23545}"/>
              </a:ext>
            </a:extLst>
          </p:cNvPr>
          <p:cNvSpPr>
            <a:spLocks noGrp="1"/>
          </p:cNvSpPr>
          <p:nvPr>
            <p:ph type="ftr" sz="quarter" idx="11"/>
          </p:nvPr>
        </p:nvSpPr>
        <p:spPr/>
        <p:txBody>
          <a:bodyPr/>
          <a:lstStyle/>
          <a:p>
            <a:r>
              <a:rPr lang="en-US" dirty="0"/>
              <a:t>TEAM NO  14                                                                                                                                                                                                                                           CMR COLLEGE OF ENGINEERING &amp; TECHNOLOGY</a:t>
            </a:r>
            <a:endParaRPr lang="en-IN" dirty="0"/>
          </a:p>
        </p:txBody>
      </p:sp>
      <p:sp>
        <p:nvSpPr>
          <p:cNvPr id="6" name="Slide Number Placeholder 5">
            <a:extLst>
              <a:ext uri="{FF2B5EF4-FFF2-40B4-BE49-F238E27FC236}">
                <a16:creationId xmlns:a16="http://schemas.microsoft.com/office/drawing/2014/main" id="{912FD768-C15A-43A0-920F-9187212935B7}"/>
              </a:ext>
            </a:extLst>
          </p:cNvPr>
          <p:cNvSpPr>
            <a:spLocks noGrp="1"/>
          </p:cNvSpPr>
          <p:nvPr>
            <p:ph type="sldNum" sz="quarter" idx="12"/>
          </p:nvPr>
        </p:nvSpPr>
        <p:spPr/>
        <p:txBody>
          <a:bodyPr/>
          <a:lstStyle/>
          <a:p>
            <a:fld id="{E604BF4D-7C9A-4EDD-B19D-300E7FAB9149}" type="slidenum">
              <a:rPr lang="en-IN" smtClean="0"/>
              <a:t>9</a:t>
            </a:fld>
            <a:endParaRPr lang="en-IN"/>
          </a:p>
        </p:txBody>
      </p:sp>
      <p:sp>
        <p:nvSpPr>
          <p:cNvPr id="7" name="Title 1">
            <a:extLst>
              <a:ext uri="{FF2B5EF4-FFF2-40B4-BE49-F238E27FC236}">
                <a16:creationId xmlns:a16="http://schemas.microsoft.com/office/drawing/2014/main" id="{1DF41CEC-BF11-4979-9806-6C52289E7915}"/>
              </a:ext>
            </a:extLst>
          </p:cNvPr>
          <p:cNvSpPr txBox="1">
            <a:spLocks/>
          </p:cNvSpPr>
          <p:nvPr/>
        </p:nvSpPr>
        <p:spPr>
          <a:xfrm>
            <a:off x="736077" y="320675"/>
            <a:ext cx="10515600" cy="1325563"/>
          </a:xfrm>
          <a:prstGeom prst="rect">
            <a:avLst/>
          </a:prstGeom>
          <a:solidFill>
            <a:schemeClr val="bg2"/>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latin typeface="Calibri Light" panose="020F0302020204030204" pitchFamily="34" charset="0"/>
                <a:ea typeface="Calibri" panose="020F0502020204030204" pitchFamily="34" charset="0"/>
                <a:cs typeface="Times New Roman" panose="02020603050405020304" pitchFamily="18" charset="0"/>
              </a:rPr>
              <a:t>3.Portable Paper-Bag Making Machine</a:t>
            </a:r>
            <a:endParaRPr lang="en-IN" dirty="0"/>
          </a:p>
        </p:txBody>
      </p:sp>
    </p:spTree>
    <p:extLst>
      <p:ext uri="{BB962C8B-B14F-4D97-AF65-F5344CB8AC3E}">
        <p14:creationId xmlns:p14="http://schemas.microsoft.com/office/powerpoint/2010/main" val="700580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513</TotalTime>
  <Words>2014</Words>
  <Application>Microsoft Office PowerPoint</Application>
  <PresentationFormat>Widescreen</PresentationFormat>
  <Paragraphs>251</Paragraphs>
  <Slides>24</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Bahnschrift Condensed</vt:lpstr>
      <vt:lpstr>Bahnschrift Light Condensed</vt:lpstr>
      <vt:lpstr>Calibri</vt:lpstr>
      <vt:lpstr>Calibri Light</vt:lpstr>
      <vt:lpstr>Times New Roman</vt:lpstr>
      <vt:lpstr>Office Theme</vt:lpstr>
      <vt:lpstr>ONLINE BLOOD BANK MANAGEMENT SYSTEM</vt:lpstr>
      <vt:lpstr>Introduction </vt:lpstr>
      <vt:lpstr>Need statement and explanation </vt:lpstr>
      <vt:lpstr>Abstract formulation</vt:lpstr>
      <vt:lpstr>EXISTING SOLUTIONS FOR THE PROBLEM: </vt:lpstr>
      <vt:lpstr>PowerPoint Presentation</vt:lpstr>
      <vt:lpstr>PowerPoint Presentation</vt:lpstr>
      <vt:lpstr>PowerPoint Presentation</vt:lpstr>
      <vt:lpstr>PowerPoint Presentation</vt:lpstr>
      <vt:lpstr>PowerPoint Presentation</vt:lpstr>
      <vt:lpstr>4.Optimized Embedded System for Automated Paper Bag Production</vt:lpstr>
      <vt:lpstr>Block Diagram of the model </vt:lpstr>
      <vt:lpstr>PROPOSED MODEL:</vt:lpstr>
      <vt:lpstr>Simulation model in tinkercad</vt:lpstr>
      <vt:lpstr>TINKERCAD CIRCUIT:</vt:lpstr>
      <vt:lpstr>WORKING:</vt:lpstr>
      <vt:lpstr> </vt:lpstr>
      <vt:lpstr>The Problem:       (FEEDING THE PAPER)</vt:lpstr>
      <vt:lpstr>The solution:    (FEEDING THE PAPER)</vt:lpstr>
      <vt:lpstr>THE GLUING STATION:</vt:lpstr>
      <vt:lpstr>Advantages and Disadvantages of model</vt:lpstr>
      <vt:lpstr>List of Conclusions :</vt:lpstr>
      <vt:lpstr>References: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(Times new Roman 54-60)</dc:title>
  <dc:creator>Pavan Pushya</dc:creator>
  <cp:lastModifiedBy>bhuvana_27@outlook.com</cp:lastModifiedBy>
  <cp:revision>29</cp:revision>
  <dcterms:created xsi:type="dcterms:W3CDTF">2020-05-02T12:21:23Z</dcterms:created>
  <dcterms:modified xsi:type="dcterms:W3CDTF">2021-11-23T08:57:03Z</dcterms:modified>
</cp:coreProperties>
</file>

<file path=docProps/thumbnail.jpeg>
</file>